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85" r:id="rId2"/>
    <p:sldId id="523" r:id="rId3"/>
    <p:sldId id="259" r:id="rId4"/>
    <p:sldId id="287" r:id="rId5"/>
    <p:sldId id="404" r:id="rId6"/>
    <p:sldId id="256" r:id="rId7"/>
    <p:sldId id="524" r:id="rId8"/>
    <p:sldId id="525" r:id="rId9"/>
    <p:sldId id="526" r:id="rId10"/>
    <p:sldId id="529" r:id="rId11"/>
    <p:sldId id="528" r:id="rId12"/>
    <p:sldId id="530" r:id="rId13"/>
    <p:sldId id="531" r:id="rId14"/>
    <p:sldId id="532" r:id="rId15"/>
    <p:sldId id="534" r:id="rId16"/>
    <p:sldId id="533" r:id="rId17"/>
    <p:sldId id="535" r:id="rId18"/>
    <p:sldId id="50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63663" autoAdjust="0"/>
  </p:normalViewPr>
  <p:slideViewPr>
    <p:cSldViewPr snapToGrid="0">
      <p:cViewPr varScale="1">
        <p:scale>
          <a:sx n="84" d="100"/>
          <a:sy n="84" d="100"/>
        </p:scale>
        <p:origin x="1398" y="90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png>
</file>

<file path=ppt/media/image5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17D722-A3D8-438C-9A73-0BD2B0C0CE0B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E46115-0094-4B9D-A856-3522E2C09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998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everyone. My name is Anish Rana and you are watching Kubernetes web series. </a:t>
            </a:r>
          </a:p>
          <a:p>
            <a:endParaRPr lang="en-US" dirty="0"/>
          </a:p>
          <a:p>
            <a:r>
              <a:rPr lang="en-US" dirty="0"/>
              <a:t>In this video, I’ll try to explain, what is taints and tolerations.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27227-0633-4FD9-AB2A-03675A359E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31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0504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800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0934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8624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27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0809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7487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1829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537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04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72C9A-DD8E-45E1-A662-4910C021E3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706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agenda of today video are …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83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0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0948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864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765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E9492-0FBC-C4F8-1E59-C3436652BC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9A2A9D-D401-2E04-9D20-0B4D008EE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E7948-9DB7-F432-E2BC-C57321A42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2583E-4F91-5330-24BE-D109C07C2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1B5D2-BD31-8EC1-D936-82D7CE797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769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CF085-7A93-571F-3C91-E98856A57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975F1D-565E-CB4D-5CCC-B99F94763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2190C-53B2-CD93-97A6-E8994500A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BA8A4-6289-D984-4FAD-0FA4BAD9A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CB480-BAD5-7E5F-5426-5ED0FF4B0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672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181B3F-F13C-41D3-4281-3CF19C6454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BF6136-6911-BAF1-B9FB-D8BC195FF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B5ABE-2016-D865-714E-3F51C4D90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8FCB2-699D-5D4B-95A1-5CE4D6034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17902-D6EE-5DE1-38CD-0D8F0F2EC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376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178C1-9E9D-B5EB-9996-B9A8471B0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9FAC1-4202-D351-58C6-7787A4F22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F31B8-8242-25D7-4686-08BFB33B9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7D703-FFC3-FCF8-FA04-7C2246BAB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3AB4F-4EFE-4D55-B191-2455EE666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578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77EAC-D989-0EFF-C250-93910E842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04E58-B047-0ED8-A339-2B508C062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0B6A0-54C7-FD76-8E56-A8BDEA677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F51042-634A-C3C7-4AC4-98690111F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CC6C7-5A0C-B50C-E012-400F5B0DF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76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4EE04-0A35-26D0-FDF7-6231A3127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B3846-A8AA-236A-B11D-CDFF48C1FC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45AB62-D290-1340-3192-EC72016B5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08D678-9FA8-7D67-D3FB-CE84A4502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48227-D2D7-47BA-6BF5-E6B619E8F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3A6C9-846A-5998-A80B-35828155D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29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52876-2555-935D-E0CF-D94AFB0AC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B979A-455C-F0C2-ABD7-C419610EB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F7D72D-993E-8421-302E-A9CF9CEEF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4BFD67-FE72-8D87-BE9E-A8320CBD18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340573-D0C8-66E1-6567-A0404FA991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198175-9517-CD92-3F5D-819530663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24A29D-0311-31A1-FBBA-5A44A68CD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ACA754-82AD-0B32-FDF6-5EE03C5D8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64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F1784-8C07-27C0-DF96-BBD7FDCEC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908FED-3CE8-1F18-4019-3F96AA4A1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945EC-30CF-154C-A51A-3800F96D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7E641E-1902-376F-47A0-BACF6A96F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30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D4D675-55C0-8029-76F8-B5E5022B1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719C12-A503-CD32-5621-79E2F5A6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845879-0861-0BB0-9109-25535A2A8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38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429CF-717C-B967-5F27-649658319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095EA-16C4-58C1-D9CA-015AE08DB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78B81-F9D1-9D27-764D-C388C9D962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A015F-B23B-CDC3-C605-8A9EE742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702C76-6046-56A8-22C2-8DAA6ABF0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882D5E-324F-B805-30EB-6C10DF7C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225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C45BF-6E5E-3801-AEDC-467811B32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53B8CC-53B9-E946-AA6A-21D0DAC387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117F54-44A5-7F51-5544-91409B23B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6F7B9-F4F4-3DAC-666C-1452B22E3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1AA27A-8331-D88F-4C6C-F76231DAE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41C562-E371-4882-9D36-6F4FBBEA5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47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20EC72-D6B2-DF43-20C9-71BD67869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C8B6FA-CC24-8F23-8B1F-1FD6D9B29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76181-F29A-97F9-9C70-50D301256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3437E-3762-40C1-A4B4-6DA5DA47A08E}" type="datetimeFigureOut">
              <a:rPr lang="en-US" smtClean="0"/>
              <a:t>2023-09-24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2BC6B-BA8E-AA61-A807-1640642F87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11CFB-86B8-37BD-2D5E-93DD00B425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546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B53713D-BAD9-4B32-97FE-270DCA410D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848" y="1836055"/>
            <a:ext cx="7670287" cy="50444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506481-CD3B-4A61-BB16-71FC152C1D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22" y="3279634"/>
            <a:ext cx="5612744" cy="360086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2785A76-1A39-4884-87BD-D54ABEE2F163}"/>
              </a:ext>
            </a:extLst>
          </p:cNvPr>
          <p:cNvGrpSpPr/>
          <p:nvPr/>
        </p:nvGrpSpPr>
        <p:grpSpPr>
          <a:xfrm>
            <a:off x="8536923" y="5613399"/>
            <a:ext cx="3461113" cy="1041400"/>
            <a:chOff x="1485900" y="1143000"/>
            <a:chExt cx="3543300" cy="10414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B56D767-A8DB-4D92-9B52-E9F23B82366C}"/>
                </a:ext>
              </a:extLst>
            </p:cNvPr>
            <p:cNvSpPr/>
            <p:nvPr/>
          </p:nvSpPr>
          <p:spPr>
            <a:xfrm>
              <a:off x="1485900" y="1143000"/>
              <a:ext cx="3543300" cy="1041400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BFDCFAC-B0B4-4C81-8A22-3397FBE16CCF}"/>
                </a:ext>
              </a:extLst>
            </p:cNvPr>
            <p:cNvSpPr/>
            <p:nvPr/>
          </p:nvSpPr>
          <p:spPr>
            <a:xfrm>
              <a:off x="1600200" y="1346200"/>
              <a:ext cx="800100" cy="7239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A0959D67-536F-43DF-A3E1-9896EF3547EB}"/>
                </a:ext>
              </a:extLst>
            </p:cNvPr>
            <p:cNvSpPr/>
            <p:nvPr/>
          </p:nvSpPr>
          <p:spPr>
            <a:xfrm rot="5400000">
              <a:off x="1854200" y="1536700"/>
              <a:ext cx="381000" cy="317500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80FF32-6B90-434C-A713-7D5FFE4F8F4A}"/>
                </a:ext>
              </a:extLst>
            </p:cNvPr>
            <p:cNvSpPr txBox="1"/>
            <p:nvPr/>
          </p:nvSpPr>
          <p:spPr>
            <a:xfrm>
              <a:off x="2641600" y="1433840"/>
              <a:ext cx="22987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WATCH NOW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71DDF5E-8DDB-438C-8940-DEAB95AE81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780" y="-35562"/>
            <a:ext cx="4176220" cy="3698241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F1C8CA3-9835-4DE5-B9FC-5A30AF9283B8}"/>
              </a:ext>
            </a:extLst>
          </p:cNvPr>
          <p:cNvSpPr/>
          <p:nvPr/>
        </p:nvSpPr>
        <p:spPr>
          <a:xfrm>
            <a:off x="645967" y="5384800"/>
            <a:ext cx="4056662" cy="149569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800000"/>
                </a:highlight>
              </a:rPr>
              <a:t>Theory + LAB + Documents </a:t>
            </a:r>
            <a:r>
              <a:rPr lang="en-US" dirty="0">
                <a:highlight>
                  <a:srgbClr val="000000"/>
                </a:highlight>
                <a:sym typeface="Wingdings" panose="05000000000000000000" pitchFamily="2" charset="2"/>
              </a:rPr>
              <a:t></a:t>
            </a:r>
            <a:r>
              <a:rPr lang="en-US" dirty="0">
                <a:highlight>
                  <a:srgbClr val="800000"/>
                </a:highlight>
              </a:rPr>
              <a:t> All free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715342E-7CE1-4A9F-BEC7-04DEDCA715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24902" cy="3279634"/>
          </a:xfrm>
          <a:prstGeom prst="rect">
            <a:avLst/>
          </a:prstGeom>
        </p:spPr>
      </p:pic>
      <p:sp>
        <p:nvSpPr>
          <p:cNvPr id="18" name="Scroll: Horizontal 17">
            <a:extLst>
              <a:ext uri="{FF2B5EF4-FFF2-40B4-BE49-F238E27FC236}">
                <a16:creationId xmlns:a16="http://schemas.microsoft.com/office/drawing/2014/main" id="{D55DA684-871E-4081-8520-FB99D4CB1390}"/>
              </a:ext>
            </a:extLst>
          </p:cNvPr>
          <p:cNvSpPr/>
          <p:nvPr/>
        </p:nvSpPr>
        <p:spPr>
          <a:xfrm>
            <a:off x="3761456" y="3467405"/>
            <a:ext cx="2833715" cy="2523028"/>
          </a:xfrm>
          <a:prstGeom prst="horizontalScroll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perspectiveAbove"/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39E636-CA3C-4DD1-88E5-CCC4F0C3C880}"/>
              </a:ext>
            </a:extLst>
          </p:cNvPr>
          <p:cNvSpPr/>
          <p:nvPr/>
        </p:nvSpPr>
        <p:spPr>
          <a:xfrm>
            <a:off x="3415228" y="3615455"/>
            <a:ext cx="3296167" cy="22887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highlight>
                  <a:srgbClr val="FF0000"/>
                </a:highlight>
              </a:rPr>
              <a:t>Kubernetes</a:t>
            </a:r>
            <a:r>
              <a:rPr lang="en-US" sz="2800" b="1" dirty="0"/>
              <a:t>    </a:t>
            </a:r>
          </a:p>
          <a:p>
            <a:pPr algn="ctr"/>
            <a:r>
              <a:rPr lang="en-US" sz="3200" b="1" dirty="0"/>
              <a:t>Taints &amp; </a:t>
            </a:r>
            <a:r>
              <a:rPr lang="en-US" sz="3200" b="1" dirty="0" err="1"/>
              <a:t>Tolereation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044254261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35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36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37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38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9" presetID="34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3.125E-6 -4.07407E-6 L 3.125E-6 -0.07222 " pathEditMode="relative" rAng="0" ptsTypes="AA">
                                          <p:cBhvr>
                                            <p:cTn id="40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41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2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3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44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47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48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35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36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37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38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9" presetID="34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3.125E-6 -4.07407E-6 L 3.125E-6 -0.07222 " pathEditMode="relative" rAng="0" ptsTypes="AA">
                                          <p:cBhvr>
                                            <p:cTn id="40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41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2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3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44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3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03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2" y="3160928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How to add Taints?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080314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48A4B0-3421-19C0-EFC9-E67F2FDDEC9E}"/>
              </a:ext>
            </a:extLst>
          </p:cNvPr>
          <p:cNvSpPr/>
          <p:nvPr/>
        </p:nvSpPr>
        <p:spPr>
          <a:xfrm>
            <a:off x="94268" y="131976"/>
            <a:ext cx="12192000" cy="7046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FDE444-53D6-910B-9A74-D01CABAD4D26}"/>
              </a:ext>
            </a:extLst>
          </p:cNvPr>
          <p:cNvSpPr txBox="1"/>
          <p:nvPr/>
        </p:nvSpPr>
        <p:spPr>
          <a:xfrm>
            <a:off x="94268" y="131976"/>
            <a:ext cx="12097732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kubectl taint nodes &lt;</a:t>
            </a:r>
            <a:r>
              <a:rPr lang="en-US" sz="3200" dirty="0" err="1">
                <a:solidFill>
                  <a:schemeClr val="bg1"/>
                </a:solidFill>
              </a:rPr>
              <a:t>Node_Name</a:t>
            </a:r>
            <a:r>
              <a:rPr lang="en-US" sz="3200" dirty="0">
                <a:solidFill>
                  <a:schemeClr val="bg1"/>
                </a:solidFill>
              </a:rPr>
              <a:t>&gt;  &lt;key=green=</a:t>
            </a:r>
            <a:r>
              <a:rPr lang="en-US" sz="3200" dirty="0">
                <a:solidFill>
                  <a:schemeClr val="bg1"/>
                </a:solidFill>
                <a:highlight>
                  <a:srgbClr val="0000FF"/>
                </a:highlight>
              </a:rPr>
              <a:t>effect</a:t>
            </a:r>
            <a:r>
              <a:rPr lang="en-US" sz="3200" dirty="0">
                <a:solidFill>
                  <a:schemeClr val="bg1"/>
                </a:solidFill>
              </a:rPr>
              <a:t>&gt;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kubectl  taint  nodes  node1 prod=</a:t>
            </a:r>
            <a:r>
              <a:rPr lang="en-US" sz="2800" dirty="0" err="1">
                <a:solidFill>
                  <a:schemeClr val="bg1"/>
                </a:solidFill>
              </a:rPr>
              <a:t>green:</a:t>
            </a:r>
            <a:r>
              <a:rPr lang="en-US" sz="2800" dirty="0" err="1">
                <a:solidFill>
                  <a:schemeClr val="bg1"/>
                </a:solidFill>
                <a:highlight>
                  <a:srgbClr val="0000FF"/>
                </a:highlight>
              </a:rPr>
              <a:t>NoSchedule</a:t>
            </a:r>
            <a:endParaRPr lang="en-US" sz="2800" dirty="0">
              <a:solidFill>
                <a:schemeClr val="bg1"/>
              </a:solidFill>
              <a:highlight>
                <a:srgbClr val="0000FF"/>
              </a:highlight>
            </a:endParaRP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kubectl  taint  nodes  node1 prod=</a:t>
            </a:r>
            <a:r>
              <a:rPr lang="en-US" sz="2800" dirty="0" err="1">
                <a:solidFill>
                  <a:schemeClr val="bg1"/>
                </a:solidFill>
              </a:rPr>
              <a:t>green:</a:t>
            </a:r>
            <a:r>
              <a:rPr lang="en-US" sz="2800" dirty="0" err="1">
                <a:solidFill>
                  <a:schemeClr val="bg1"/>
                </a:solidFill>
                <a:highlight>
                  <a:srgbClr val="0000FF"/>
                </a:highlight>
              </a:rPr>
              <a:t>NoSchedule</a:t>
            </a:r>
            <a:r>
              <a:rPr lang="en-US" sz="3200" dirty="0">
                <a:solidFill>
                  <a:schemeClr val="bg1"/>
                </a:solidFill>
                <a:highlight>
                  <a:srgbClr val="FF0000"/>
                </a:highlight>
              </a:rPr>
              <a:t>-</a:t>
            </a:r>
            <a:endParaRPr lang="en-US" sz="2800" b="1" dirty="0">
              <a:solidFill>
                <a:schemeClr val="bg1"/>
              </a:solidFill>
              <a:highlight>
                <a:srgbClr val="FF0000"/>
              </a:highlight>
            </a:endParaRP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 err="1">
                <a:solidFill>
                  <a:schemeClr val="bg1"/>
                </a:solidFill>
              </a:rPr>
              <a:t>PreferNoSchedule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    The Kubernetes scheduler will try to avoid scheduling pods that don’t have tolerations for the tainted nodes.</a:t>
            </a:r>
          </a:p>
          <a:p>
            <a:r>
              <a:rPr lang="en-US" sz="2800" b="1" dirty="0" err="1">
                <a:solidFill>
                  <a:schemeClr val="bg1"/>
                </a:solidFill>
              </a:rPr>
              <a:t>NoExecute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    Kubernetes will evict the running pods from the nodes if the pods don’t have tolerations for the tainted nodes.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E43566-1205-8B29-C9BF-C2A5BF9AEE74}"/>
              </a:ext>
            </a:extLst>
          </p:cNvPr>
          <p:cNvSpPr/>
          <p:nvPr/>
        </p:nvSpPr>
        <p:spPr>
          <a:xfrm>
            <a:off x="94268" y="2754489"/>
            <a:ext cx="12003464" cy="35459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bg1"/>
                </a:solidFill>
                <a:highlight>
                  <a:srgbClr val="0000FF"/>
                </a:highlight>
              </a:rPr>
              <a:t>NoSchedule</a:t>
            </a:r>
            <a:endParaRPr lang="en-US" sz="2800" b="1" dirty="0">
              <a:solidFill>
                <a:schemeClr val="bg1"/>
              </a:solidFill>
              <a:highlight>
                <a:srgbClr val="0000FF"/>
              </a:highlight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    </a:t>
            </a:r>
            <a:r>
              <a:rPr lang="en-US" sz="2800" dirty="0">
                <a:solidFill>
                  <a:schemeClr val="bg1"/>
                </a:solidFill>
              </a:rPr>
              <a:t>This means that no pod will be able to schedule onto node1 unless it has a matching toleration</a:t>
            </a:r>
            <a:r>
              <a:rPr lang="en-US" sz="1800" dirty="0">
                <a:solidFill>
                  <a:schemeClr val="bg1"/>
                </a:solidFill>
              </a:rPr>
              <a:t>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800" b="1" dirty="0" err="1">
                <a:solidFill>
                  <a:schemeClr val="bg1"/>
                </a:solidFill>
                <a:highlight>
                  <a:srgbClr val="0000FF"/>
                </a:highlight>
              </a:rPr>
              <a:t>NoExecute</a:t>
            </a:r>
            <a:endParaRPr lang="en-US" sz="2800" b="1" dirty="0">
              <a:solidFill>
                <a:schemeClr val="bg1"/>
              </a:solidFill>
              <a:highlight>
                <a:srgbClr val="0000FF"/>
              </a:highlight>
            </a:endParaRPr>
          </a:p>
          <a:p>
            <a:endParaRPr lang="en-US" sz="2800" dirty="0">
              <a:solidFill>
                <a:schemeClr val="bg1"/>
              </a:solidFill>
              <a:highlight>
                <a:srgbClr val="0000FF"/>
              </a:highlight>
            </a:endParaRPr>
          </a:p>
          <a:p>
            <a:endParaRPr lang="en-US" sz="2800" dirty="0">
              <a:solidFill>
                <a:schemeClr val="bg1"/>
              </a:solidFill>
              <a:highlight>
                <a:srgbClr val="0000FF"/>
              </a:highlight>
            </a:endParaRPr>
          </a:p>
          <a:p>
            <a:r>
              <a:rPr lang="en-US" sz="2800" b="1" dirty="0" err="1">
                <a:solidFill>
                  <a:schemeClr val="bg1"/>
                </a:solidFill>
                <a:highlight>
                  <a:srgbClr val="0000FF"/>
                </a:highlight>
              </a:rPr>
              <a:t>PreferNoSchedule</a:t>
            </a:r>
            <a:endParaRPr lang="en-US" sz="2800" dirty="0">
              <a:solidFill>
                <a:schemeClr val="bg1"/>
              </a:solidFill>
              <a:highlight>
                <a:srgbClr val="0000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798940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5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48A4B0-3421-19C0-EFC9-E67F2FDDEC9E}"/>
              </a:ext>
            </a:extLst>
          </p:cNvPr>
          <p:cNvSpPr/>
          <p:nvPr/>
        </p:nvSpPr>
        <p:spPr>
          <a:xfrm>
            <a:off x="94268" y="131976"/>
            <a:ext cx="12192000" cy="7046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FDE444-53D6-910B-9A74-D01CABAD4D26}"/>
              </a:ext>
            </a:extLst>
          </p:cNvPr>
          <p:cNvSpPr txBox="1"/>
          <p:nvPr/>
        </p:nvSpPr>
        <p:spPr>
          <a:xfrm>
            <a:off x="94268" y="131976"/>
            <a:ext cx="12097732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kubectl taint nodes &lt;</a:t>
            </a:r>
            <a:r>
              <a:rPr lang="en-US" sz="3200" dirty="0" err="1">
                <a:solidFill>
                  <a:schemeClr val="bg1"/>
                </a:solidFill>
              </a:rPr>
              <a:t>Node_Name</a:t>
            </a:r>
            <a:r>
              <a:rPr lang="en-US" sz="3200" dirty="0">
                <a:solidFill>
                  <a:schemeClr val="bg1"/>
                </a:solidFill>
              </a:rPr>
              <a:t>&gt;  &lt;key=green=</a:t>
            </a:r>
            <a:r>
              <a:rPr lang="en-US" sz="3200" dirty="0">
                <a:solidFill>
                  <a:schemeClr val="bg1"/>
                </a:solidFill>
                <a:highlight>
                  <a:srgbClr val="0000FF"/>
                </a:highlight>
              </a:rPr>
              <a:t>effect</a:t>
            </a:r>
            <a:r>
              <a:rPr lang="en-US" sz="3200" dirty="0">
                <a:solidFill>
                  <a:schemeClr val="bg1"/>
                </a:solidFill>
              </a:rPr>
              <a:t>&gt;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kubectl  taint  nodes  node1 prod=green:</a:t>
            </a:r>
            <a:r>
              <a:rPr lang="en-US" sz="2800" b="1" dirty="0">
                <a:solidFill>
                  <a:schemeClr val="bg1"/>
                </a:solidFill>
                <a:highlight>
                  <a:srgbClr val="0000FF"/>
                </a:highlight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highlight>
                  <a:srgbClr val="0000FF"/>
                </a:highlight>
              </a:rPr>
              <a:t>NoExecute</a:t>
            </a:r>
            <a:endParaRPr lang="en-US" sz="2800" dirty="0">
              <a:solidFill>
                <a:schemeClr val="bg1"/>
              </a:solidFill>
              <a:highlight>
                <a:srgbClr val="0000FF"/>
              </a:highlight>
            </a:endParaRP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kubectl  taint  nodes  node1 prod=green:</a:t>
            </a:r>
            <a:r>
              <a:rPr lang="en-US" sz="2800" b="1" dirty="0">
                <a:solidFill>
                  <a:schemeClr val="bg1"/>
                </a:solidFill>
                <a:highlight>
                  <a:srgbClr val="0000FF"/>
                </a:highlight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highlight>
                  <a:srgbClr val="0000FF"/>
                </a:highlight>
              </a:rPr>
              <a:t>NoExecute</a:t>
            </a:r>
            <a:r>
              <a:rPr lang="en-US" sz="2800" b="1" dirty="0">
                <a:solidFill>
                  <a:schemeClr val="bg1"/>
                </a:solidFill>
                <a:highlight>
                  <a:srgbClr val="FF0000"/>
                </a:highlight>
              </a:rPr>
              <a:t>-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 err="1">
                <a:solidFill>
                  <a:schemeClr val="bg1"/>
                </a:solidFill>
              </a:rPr>
              <a:t>PreferNoSchedule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    The Kubernetes scheduler will try to avoid scheduling pods that don’t have tolerations for the tainted nodes.</a:t>
            </a:r>
          </a:p>
          <a:p>
            <a:r>
              <a:rPr lang="en-US" sz="2800" b="1" dirty="0" err="1">
                <a:solidFill>
                  <a:schemeClr val="bg1"/>
                </a:solidFill>
                <a:highlight>
                  <a:srgbClr val="0000FF"/>
                </a:highlight>
              </a:rPr>
              <a:t>NoExecute</a:t>
            </a:r>
            <a:endParaRPr lang="en-US" sz="2800" b="1" dirty="0">
              <a:solidFill>
                <a:schemeClr val="bg1"/>
              </a:solidFill>
              <a:highlight>
                <a:srgbClr val="0000FF"/>
              </a:highlight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    Kubernetes will evict the running pods from the nodes if the pods don’t have tolerations for the tainted nodes.</a:t>
            </a:r>
          </a:p>
          <a:p>
            <a:r>
              <a:rPr lang="en-US" sz="2800" b="1" dirty="0" err="1">
                <a:solidFill>
                  <a:schemeClr val="bg1"/>
                </a:solidFill>
              </a:rPr>
              <a:t>NoSchedule</a:t>
            </a:r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This means that no pod will be able to schedule onto node1 unless it has a matching toleration.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A93E44-3473-5A70-D44D-A4F5FD6D6C49}"/>
              </a:ext>
            </a:extLst>
          </p:cNvPr>
          <p:cNvSpPr/>
          <p:nvPr/>
        </p:nvSpPr>
        <p:spPr>
          <a:xfrm>
            <a:off x="94268" y="2754490"/>
            <a:ext cx="12003464" cy="11966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94987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48A4B0-3421-19C0-EFC9-E67F2FDDEC9E}"/>
              </a:ext>
            </a:extLst>
          </p:cNvPr>
          <p:cNvSpPr/>
          <p:nvPr/>
        </p:nvSpPr>
        <p:spPr>
          <a:xfrm>
            <a:off x="94268" y="131976"/>
            <a:ext cx="12192000" cy="7046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FDE444-53D6-910B-9A74-D01CABAD4D26}"/>
              </a:ext>
            </a:extLst>
          </p:cNvPr>
          <p:cNvSpPr txBox="1"/>
          <p:nvPr/>
        </p:nvSpPr>
        <p:spPr>
          <a:xfrm>
            <a:off x="94268" y="131976"/>
            <a:ext cx="12097732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kubectl taint nodes &lt;</a:t>
            </a:r>
            <a:r>
              <a:rPr lang="en-US" sz="3200" dirty="0" err="1">
                <a:solidFill>
                  <a:schemeClr val="bg1"/>
                </a:solidFill>
              </a:rPr>
              <a:t>Node_Name</a:t>
            </a:r>
            <a:r>
              <a:rPr lang="en-US" sz="3200" dirty="0">
                <a:solidFill>
                  <a:schemeClr val="bg1"/>
                </a:solidFill>
              </a:rPr>
              <a:t>&gt;  &lt;key=green=</a:t>
            </a:r>
            <a:r>
              <a:rPr lang="en-US" sz="3200" dirty="0">
                <a:solidFill>
                  <a:schemeClr val="bg1"/>
                </a:solidFill>
                <a:highlight>
                  <a:srgbClr val="0000FF"/>
                </a:highlight>
              </a:rPr>
              <a:t>effect</a:t>
            </a:r>
            <a:r>
              <a:rPr lang="en-US" sz="3200" dirty="0">
                <a:solidFill>
                  <a:schemeClr val="bg1"/>
                </a:solidFill>
              </a:rPr>
              <a:t>&gt;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kubectl  taint  nodes  node1 prod=green:</a:t>
            </a:r>
            <a:r>
              <a:rPr lang="en-US" sz="2800" b="1" dirty="0">
                <a:solidFill>
                  <a:schemeClr val="bg1"/>
                </a:solidFill>
                <a:highlight>
                  <a:srgbClr val="0000FF"/>
                </a:highlight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highlight>
                  <a:srgbClr val="0000FF"/>
                </a:highlight>
              </a:rPr>
              <a:t>PreferNoSchedule</a:t>
            </a:r>
            <a:endParaRPr lang="en-US" sz="2800" dirty="0">
              <a:solidFill>
                <a:schemeClr val="bg1"/>
              </a:solidFill>
              <a:highlight>
                <a:srgbClr val="0000FF"/>
              </a:highlight>
            </a:endParaRP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kubectl  taint  nodes  node1 prod=green:</a:t>
            </a:r>
            <a:r>
              <a:rPr lang="en-US" sz="2800" b="1" dirty="0">
                <a:solidFill>
                  <a:schemeClr val="bg1"/>
                </a:solidFill>
                <a:highlight>
                  <a:srgbClr val="0000FF"/>
                </a:highlight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highlight>
                  <a:srgbClr val="0000FF"/>
                </a:highlight>
              </a:rPr>
              <a:t>PreferNoSchedule</a:t>
            </a:r>
            <a:r>
              <a:rPr lang="en-US" sz="2800" b="1" dirty="0">
                <a:solidFill>
                  <a:schemeClr val="bg1"/>
                </a:solidFill>
                <a:highlight>
                  <a:srgbClr val="0000FF"/>
                </a:highlight>
              </a:rPr>
              <a:t> </a:t>
            </a:r>
            <a:r>
              <a:rPr lang="en-US" sz="2800" b="1" dirty="0">
                <a:solidFill>
                  <a:schemeClr val="bg1"/>
                </a:solidFill>
                <a:highlight>
                  <a:srgbClr val="FF0000"/>
                </a:highlight>
              </a:rPr>
              <a:t>-</a:t>
            </a:r>
          </a:p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 err="1">
                <a:solidFill>
                  <a:schemeClr val="bg1"/>
                </a:solidFill>
                <a:highlight>
                  <a:srgbClr val="0000FF"/>
                </a:highlight>
              </a:rPr>
              <a:t>PreferNoSchedule</a:t>
            </a:r>
            <a:endParaRPr lang="en-US" sz="2800" b="1" dirty="0">
              <a:solidFill>
                <a:schemeClr val="bg1"/>
              </a:solidFill>
              <a:highlight>
                <a:srgbClr val="0000FF"/>
              </a:highlight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    The Kubernetes scheduler will try to avoid scheduling pods that don’t have tolerations for the tainted nodes.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b="1" dirty="0" err="1">
                <a:solidFill>
                  <a:schemeClr val="bg1"/>
                </a:solidFill>
              </a:rPr>
              <a:t>NoExecute</a:t>
            </a:r>
            <a:r>
              <a:rPr lang="en-US" sz="2400" b="1" dirty="0">
                <a:solidFill>
                  <a:schemeClr val="bg1"/>
                </a:solidFill>
              </a:rPr>
              <a:t> : </a:t>
            </a:r>
            <a:r>
              <a:rPr lang="en-US" sz="2000" dirty="0">
                <a:solidFill>
                  <a:schemeClr val="bg1"/>
                </a:solidFill>
              </a:rPr>
              <a:t>Kubernetes will evict the running pods from the nodes if the pods don’t have tolerations for the tainted nodes.</a:t>
            </a:r>
          </a:p>
          <a:p>
            <a:r>
              <a:rPr lang="en-US" sz="2400" b="1" dirty="0" err="1">
                <a:solidFill>
                  <a:schemeClr val="bg1"/>
                </a:solidFill>
              </a:rPr>
              <a:t>NoSchedule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    This means that no pod will be able to schedule onto node1 unless it has a matching toleration.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37205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04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2" y="3160928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How to add Tolerations?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81283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55272D4-3605-45B1-9EF1-1231EC1C9F7B}"/>
              </a:ext>
            </a:extLst>
          </p:cNvPr>
          <p:cNvSpPr txBox="1"/>
          <p:nvPr/>
        </p:nvSpPr>
        <p:spPr>
          <a:xfrm>
            <a:off x="223749" y="193863"/>
            <a:ext cx="3300409" cy="5632311"/>
          </a:xfrm>
          <a:prstGeom prst="rect">
            <a:avLst/>
          </a:prstGeom>
          <a:noFill/>
          <a:ln w="76200"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CDCD"/>
                </a:solidFill>
                <a:latin typeface="D"/>
              </a:rPr>
              <a:t>apiVersion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v1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00CDCD"/>
                </a:solidFill>
                <a:latin typeface="D"/>
              </a:rPr>
              <a:t>kind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Pod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00CDCD"/>
                </a:solidFill>
                <a:latin typeface="D"/>
              </a:rPr>
              <a:t>metadata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name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nginx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labels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env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test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00CDCD"/>
                </a:solidFill>
                <a:latin typeface="D"/>
              </a:rPr>
              <a:t>spec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containers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</a:t>
            </a:r>
            <a:r>
              <a:rPr lang="en-US" sz="2400" dirty="0">
                <a:solidFill>
                  <a:srgbClr val="C8AF00"/>
                </a:solidFill>
                <a:latin typeface="D"/>
              </a:rPr>
              <a:t>-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name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nginx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image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nginx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tolerations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</a:t>
            </a:r>
            <a:r>
              <a:rPr lang="en-US" sz="2400" dirty="0">
                <a:solidFill>
                  <a:srgbClr val="C8AF00"/>
                </a:solidFill>
                <a:latin typeface="D"/>
              </a:rPr>
              <a:t>-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key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</a:t>
            </a:r>
            <a:r>
              <a:rPr lang="en-US" sz="2400" dirty="0">
                <a:solidFill>
                  <a:srgbClr val="BB0000"/>
                </a:solidFill>
                <a:latin typeface="D"/>
              </a:rPr>
              <a:t>"prod"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operator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</a:t>
            </a:r>
            <a:r>
              <a:rPr lang="en-US" sz="2400" dirty="0">
                <a:solidFill>
                  <a:srgbClr val="BB0000"/>
                </a:solidFill>
                <a:latin typeface="D"/>
              </a:rPr>
              <a:t>"Equal"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effect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</a:t>
            </a:r>
            <a:r>
              <a:rPr lang="en-US" sz="2400" dirty="0">
                <a:solidFill>
                  <a:srgbClr val="BB0000"/>
                </a:solidFill>
                <a:latin typeface="D"/>
              </a:rPr>
              <a:t>"</a:t>
            </a:r>
            <a:r>
              <a:rPr lang="en-US" sz="2400" dirty="0" err="1">
                <a:solidFill>
                  <a:srgbClr val="BB0000"/>
                </a:solidFill>
                <a:latin typeface="D"/>
              </a:rPr>
              <a:t>NoSchedule</a:t>
            </a:r>
            <a:r>
              <a:rPr lang="en-US" sz="2400" dirty="0">
                <a:solidFill>
                  <a:srgbClr val="BB0000"/>
                </a:solidFill>
                <a:latin typeface="D"/>
              </a:rPr>
              <a:t>"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value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</a:t>
            </a:r>
            <a:r>
              <a:rPr lang="en-US" sz="2400" dirty="0">
                <a:solidFill>
                  <a:srgbClr val="BB0000"/>
                </a:solidFill>
                <a:latin typeface="D"/>
              </a:rPr>
              <a:t>"green"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A8AB792-23DD-6334-7116-916EFD65E85F}"/>
              </a:ext>
            </a:extLst>
          </p:cNvPr>
          <p:cNvCxnSpPr>
            <a:cxnSpLocks/>
          </p:cNvCxnSpPr>
          <p:nvPr/>
        </p:nvCxnSpPr>
        <p:spPr>
          <a:xfrm>
            <a:off x="406400" y="2799644"/>
            <a:ext cx="0" cy="2978076"/>
          </a:xfrm>
          <a:prstGeom prst="line">
            <a:avLst/>
          </a:prstGeom>
          <a:ln w="381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39D6E4B-A270-602F-9929-AC83E0B4D745}"/>
              </a:ext>
            </a:extLst>
          </p:cNvPr>
          <p:cNvSpPr/>
          <p:nvPr/>
        </p:nvSpPr>
        <p:spPr>
          <a:xfrm>
            <a:off x="282222" y="3894667"/>
            <a:ext cx="3183465" cy="1883053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56F5F99-589C-86C3-B6CB-ADF032CAD766}"/>
              </a:ext>
            </a:extLst>
          </p:cNvPr>
          <p:cNvCxnSpPr>
            <a:cxnSpLocks/>
          </p:cNvCxnSpPr>
          <p:nvPr/>
        </p:nvCxnSpPr>
        <p:spPr>
          <a:xfrm>
            <a:off x="705678" y="4979957"/>
            <a:ext cx="2101916" cy="0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2780B0B-367B-D944-242D-607A7C09DC07}"/>
              </a:ext>
            </a:extLst>
          </p:cNvPr>
          <p:cNvSpPr txBox="1"/>
          <p:nvPr/>
        </p:nvSpPr>
        <p:spPr>
          <a:xfrm>
            <a:off x="4043794" y="192690"/>
            <a:ext cx="3300409" cy="5262979"/>
          </a:xfrm>
          <a:prstGeom prst="rect">
            <a:avLst/>
          </a:prstGeom>
          <a:noFill/>
          <a:ln w="76200">
            <a:solidFill>
              <a:schemeClr val="accent2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CDCD"/>
                </a:solidFill>
                <a:latin typeface="D"/>
              </a:rPr>
              <a:t>apiVersion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v1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00CDCD"/>
                </a:solidFill>
                <a:latin typeface="D"/>
              </a:rPr>
              <a:t>kind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Pod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00CDCD"/>
                </a:solidFill>
                <a:latin typeface="D"/>
              </a:rPr>
              <a:t>metadata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name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nginx1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labels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env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test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00CDCD"/>
                </a:solidFill>
                <a:latin typeface="D"/>
              </a:rPr>
              <a:t>spec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containers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</a:t>
            </a:r>
            <a:r>
              <a:rPr lang="en-US" sz="2400" dirty="0">
                <a:solidFill>
                  <a:srgbClr val="C8AF00"/>
                </a:solidFill>
                <a:latin typeface="D"/>
              </a:rPr>
              <a:t>-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name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nginx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image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nginx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tolerations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</a:t>
            </a:r>
            <a:r>
              <a:rPr lang="en-US" sz="2400" dirty="0">
                <a:solidFill>
                  <a:srgbClr val="C8AF00"/>
                </a:solidFill>
                <a:latin typeface="D"/>
              </a:rPr>
              <a:t>-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key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</a:t>
            </a:r>
            <a:r>
              <a:rPr lang="en-US" sz="2400" dirty="0">
                <a:solidFill>
                  <a:srgbClr val="BB0000"/>
                </a:solidFill>
                <a:latin typeface="D"/>
              </a:rPr>
              <a:t>"prod"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operator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</a:t>
            </a:r>
            <a:r>
              <a:rPr lang="en-US" sz="2400" dirty="0">
                <a:solidFill>
                  <a:srgbClr val="BB0000"/>
                </a:solidFill>
                <a:latin typeface="D"/>
              </a:rPr>
              <a:t>"Exists"</a:t>
            </a:r>
            <a:br>
              <a:rPr lang="en-US" sz="2400" dirty="0">
                <a:solidFill>
                  <a:srgbClr val="630300"/>
                </a:solidFill>
                <a:latin typeface="D"/>
              </a:rPr>
            </a:br>
            <a:r>
              <a:rPr lang="en-US" sz="2400" dirty="0">
                <a:solidFill>
                  <a:srgbClr val="E5E5E5"/>
                </a:solidFill>
                <a:latin typeface="D"/>
              </a:rPr>
              <a:t>      </a:t>
            </a:r>
            <a:r>
              <a:rPr lang="en-US" sz="2400" dirty="0">
                <a:solidFill>
                  <a:srgbClr val="00CDCD"/>
                </a:solidFill>
                <a:latin typeface="D"/>
              </a:rPr>
              <a:t>effect</a:t>
            </a:r>
            <a:r>
              <a:rPr lang="en-US" sz="2400" dirty="0">
                <a:solidFill>
                  <a:srgbClr val="BB00BB"/>
                </a:solidFill>
                <a:latin typeface="D"/>
              </a:rPr>
              <a:t>:</a:t>
            </a:r>
            <a:r>
              <a:rPr lang="en-US" sz="2400" dirty="0">
                <a:solidFill>
                  <a:srgbClr val="E5E5E5"/>
                </a:solidFill>
                <a:latin typeface="D"/>
              </a:rPr>
              <a:t> </a:t>
            </a:r>
            <a:r>
              <a:rPr lang="en-US" sz="2400" dirty="0">
                <a:solidFill>
                  <a:srgbClr val="BB0000"/>
                </a:solidFill>
                <a:latin typeface="D"/>
              </a:rPr>
              <a:t>"</a:t>
            </a:r>
            <a:r>
              <a:rPr lang="en-US" sz="2400" dirty="0" err="1">
                <a:solidFill>
                  <a:srgbClr val="BB0000"/>
                </a:solidFill>
                <a:latin typeface="D"/>
              </a:rPr>
              <a:t>NoSchedule</a:t>
            </a:r>
            <a:r>
              <a:rPr lang="en-US" sz="2400" dirty="0">
                <a:solidFill>
                  <a:srgbClr val="BB0000"/>
                </a:solidFill>
                <a:latin typeface="D"/>
              </a:rPr>
              <a:t>"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7AFD249-EAFB-9B98-D647-F484D9C8181F}"/>
              </a:ext>
            </a:extLst>
          </p:cNvPr>
          <p:cNvCxnSpPr>
            <a:cxnSpLocks/>
          </p:cNvCxnSpPr>
          <p:nvPr/>
        </p:nvCxnSpPr>
        <p:spPr>
          <a:xfrm>
            <a:off x="4432151" y="5010335"/>
            <a:ext cx="2226684" cy="0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BCA8EAF-A088-24FE-630E-28A27D14E0AD}"/>
              </a:ext>
            </a:extLst>
          </p:cNvPr>
          <p:cNvCxnSpPr>
            <a:cxnSpLocks/>
          </p:cNvCxnSpPr>
          <p:nvPr/>
        </p:nvCxnSpPr>
        <p:spPr>
          <a:xfrm flipV="1">
            <a:off x="2565918" y="5570310"/>
            <a:ext cx="4339682" cy="48454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C7FC50BE-1DA9-0714-B444-A974B69B89FB}"/>
              </a:ext>
            </a:extLst>
          </p:cNvPr>
          <p:cNvSpPr/>
          <p:nvPr/>
        </p:nvSpPr>
        <p:spPr>
          <a:xfrm>
            <a:off x="6559604" y="624019"/>
            <a:ext cx="5632395" cy="830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kubectl  taint  nodes  node1   prod=</a:t>
            </a:r>
            <a:r>
              <a:rPr lang="en-US" dirty="0" err="1">
                <a:solidFill>
                  <a:schemeClr val="bg1"/>
                </a:solidFill>
              </a:rPr>
              <a:t>green:NoSchedule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EE0D0B-4686-1F7D-6AA7-DCDDD47B383B}"/>
              </a:ext>
            </a:extLst>
          </p:cNvPr>
          <p:cNvSpPr/>
          <p:nvPr/>
        </p:nvSpPr>
        <p:spPr>
          <a:xfrm>
            <a:off x="464874" y="4273420"/>
            <a:ext cx="1811794" cy="385298"/>
          </a:xfrm>
          <a:custGeom>
            <a:avLst/>
            <a:gdLst>
              <a:gd name="connsiteX0" fmla="*/ 0 w 1811794"/>
              <a:gd name="connsiteY0" fmla="*/ 0 h 385298"/>
              <a:gd name="connsiteX1" fmla="*/ 471066 w 1811794"/>
              <a:gd name="connsiteY1" fmla="*/ 0 h 385298"/>
              <a:gd name="connsiteX2" fmla="*/ 905897 w 1811794"/>
              <a:gd name="connsiteY2" fmla="*/ 0 h 385298"/>
              <a:gd name="connsiteX3" fmla="*/ 1340728 w 1811794"/>
              <a:gd name="connsiteY3" fmla="*/ 0 h 385298"/>
              <a:gd name="connsiteX4" fmla="*/ 1811794 w 1811794"/>
              <a:gd name="connsiteY4" fmla="*/ 0 h 385298"/>
              <a:gd name="connsiteX5" fmla="*/ 1811794 w 1811794"/>
              <a:gd name="connsiteY5" fmla="*/ 385298 h 385298"/>
              <a:gd name="connsiteX6" fmla="*/ 1358846 w 1811794"/>
              <a:gd name="connsiteY6" fmla="*/ 385298 h 385298"/>
              <a:gd name="connsiteX7" fmla="*/ 887779 w 1811794"/>
              <a:gd name="connsiteY7" fmla="*/ 385298 h 385298"/>
              <a:gd name="connsiteX8" fmla="*/ 471066 w 1811794"/>
              <a:gd name="connsiteY8" fmla="*/ 385298 h 385298"/>
              <a:gd name="connsiteX9" fmla="*/ 0 w 1811794"/>
              <a:gd name="connsiteY9" fmla="*/ 385298 h 385298"/>
              <a:gd name="connsiteX10" fmla="*/ 0 w 1811794"/>
              <a:gd name="connsiteY10" fmla="*/ 0 h 38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11794" h="385298" extrusionOk="0">
                <a:moveTo>
                  <a:pt x="0" y="0"/>
                </a:moveTo>
                <a:cubicBezTo>
                  <a:pt x="111220" y="-16899"/>
                  <a:pt x="251384" y="55793"/>
                  <a:pt x="471066" y="0"/>
                </a:cubicBezTo>
                <a:cubicBezTo>
                  <a:pt x="690748" y="-55793"/>
                  <a:pt x="795326" y="3379"/>
                  <a:pt x="905897" y="0"/>
                </a:cubicBezTo>
                <a:cubicBezTo>
                  <a:pt x="1016468" y="-3379"/>
                  <a:pt x="1200696" y="15366"/>
                  <a:pt x="1340728" y="0"/>
                </a:cubicBezTo>
                <a:cubicBezTo>
                  <a:pt x="1480760" y="-15366"/>
                  <a:pt x="1620282" y="27649"/>
                  <a:pt x="1811794" y="0"/>
                </a:cubicBezTo>
                <a:cubicBezTo>
                  <a:pt x="1846376" y="189976"/>
                  <a:pt x="1787738" y="276087"/>
                  <a:pt x="1811794" y="385298"/>
                </a:cubicBezTo>
                <a:cubicBezTo>
                  <a:pt x="1593556" y="407432"/>
                  <a:pt x="1546166" y="356399"/>
                  <a:pt x="1358846" y="385298"/>
                </a:cubicBezTo>
                <a:cubicBezTo>
                  <a:pt x="1171526" y="414197"/>
                  <a:pt x="1069732" y="332845"/>
                  <a:pt x="887779" y="385298"/>
                </a:cubicBezTo>
                <a:cubicBezTo>
                  <a:pt x="705826" y="437751"/>
                  <a:pt x="585221" y="361971"/>
                  <a:pt x="471066" y="385298"/>
                </a:cubicBezTo>
                <a:cubicBezTo>
                  <a:pt x="356911" y="408625"/>
                  <a:pt x="206148" y="354208"/>
                  <a:pt x="0" y="385298"/>
                </a:cubicBezTo>
                <a:cubicBezTo>
                  <a:pt x="-20598" y="238143"/>
                  <a:pt x="32932" y="84550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305353155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779076-195B-4175-7A0C-EF4AA1DE6FDC}"/>
              </a:ext>
            </a:extLst>
          </p:cNvPr>
          <p:cNvSpPr/>
          <p:nvPr/>
        </p:nvSpPr>
        <p:spPr>
          <a:xfrm>
            <a:off x="589052" y="5322968"/>
            <a:ext cx="1976866" cy="385298"/>
          </a:xfrm>
          <a:custGeom>
            <a:avLst/>
            <a:gdLst>
              <a:gd name="connsiteX0" fmla="*/ 0 w 1976866"/>
              <a:gd name="connsiteY0" fmla="*/ 0 h 385298"/>
              <a:gd name="connsiteX1" fmla="*/ 513985 w 1976866"/>
              <a:gd name="connsiteY1" fmla="*/ 0 h 385298"/>
              <a:gd name="connsiteX2" fmla="*/ 988433 w 1976866"/>
              <a:gd name="connsiteY2" fmla="*/ 0 h 385298"/>
              <a:gd name="connsiteX3" fmla="*/ 1462881 w 1976866"/>
              <a:gd name="connsiteY3" fmla="*/ 0 h 385298"/>
              <a:gd name="connsiteX4" fmla="*/ 1976866 w 1976866"/>
              <a:gd name="connsiteY4" fmla="*/ 0 h 385298"/>
              <a:gd name="connsiteX5" fmla="*/ 1976866 w 1976866"/>
              <a:gd name="connsiteY5" fmla="*/ 385298 h 385298"/>
              <a:gd name="connsiteX6" fmla="*/ 1482650 w 1976866"/>
              <a:gd name="connsiteY6" fmla="*/ 385298 h 385298"/>
              <a:gd name="connsiteX7" fmla="*/ 968664 w 1976866"/>
              <a:gd name="connsiteY7" fmla="*/ 385298 h 385298"/>
              <a:gd name="connsiteX8" fmla="*/ 513985 w 1976866"/>
              <a:gd name="connsiteY8" fmla="*/ 385298 h 385298"/>
              <a:gd name="connsiteX9" fmla="*/ 0 w 1976866"/>
              <a:gd name="connsiteY9" fmla="*/ 385298 h 385298"/>
              <a:gd name="connsiteX10" fmla="*/ 0 w 1976866"/>
              <a:gd name="connsiteY10" fmla="*/ 0 h 38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76866" h="385298" extrusionOk="0">
                <a:moveTo>
                  <a:pt x="0" y="0"/>
                </a:moveTo>
                <a:cubicBezTo>
                  <a:pt x="125829" y="-11266"/>
                  <a:pt x="375464" y="4628"/>
                  <a:pt x="513985" y="0"/>
                </a:cubicBezTo>
                <a:cubicBezTo>
                  <a:pt x="652506" y="-4628"/>
                  <a:pt x="790298" y="26156"/>
                  <a:pt x="988433" y="0"/>
                </a:cubicBezTo>
                <a:cubicBezTo>
                  <a:pt x="1186568" y="-26156"/>
                  <a:pt x="1287865" y="6133"/>
                  <a:pt x="1462881" y="0"/>
                </a:cubicBezTo>
                <a:cubicBezTo>
                  <a:pt x="1637897" y="-6133"/>
                  <a:pt x="1872087" y="52855"/>
                  <a:pt x="1976866" y="0"/>
                </a:cubicBezTo>
                <a:cubicBezTo>
                  <a:pt x="2011448" y="189976"/>
                  <a:pt x="1952810" y="276087"/>
                  <a:pt x="1976866" y="385298"/>
                </a:cubicBezTo>
                <a:cubicBezTo>
                  <a:pt x="1876424" y="387833"/>
                  <a:pt x="1697690" y="347909"/>
                  <a:pt x="1482650" y="385298"/>
                </a:cubicBezTo>
                <a:cubicBezTo>
                  <a:pt x="1267610" y="422687"/>
                  <a:pt x="1114345" y="379864"/>
                  <a:pt x="968664" y="385298"/>
                </a:cubicBezTo>
                <a:cubicBezTo>
                  <a:pt x="822983" y="390732"/>
                  <a:pt x="632996" y="382238"/>
                  <a:pt x="513985" y="385298"/>
                </a:cubicBezTo>
                <a:cubicBezTo>
                  <a:pt x="394974" y="388358"/>
                  <a:pt x="108020" y="359117"/>
                  <a:pt x="0" y="385298"/>
                </a:cubicBezTo>
                <a:cubicBezTo>
                  <a:pt x="-20598" y="238143"/>
                  <a:pt x="32932" y="84550"/>
                  <a:pt x="0" y="0"/>
                </a:cubicBezTo>
                <a:close/>
              </a:path>
            </a:pathLst>
          </a:custGeom>
          <a:noFill/>
          <a:ln w="5715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305353155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6BC6C0-6E87-AA51-5734-330A23357D8A}"/>
              </a:ext>
            </a:extLst>
          </p:cNvPr>
          <p:cNvSpPr/>
          <p:nvPr/>
        </p:nvSpPr>
        <p:spPr>
          <a:xfrm>
            <a:off x="9311950" y="846582"/>
            <a:ext cx="1240971" cy="385298"/>
          </a:xfrm>
          <a:custGeom>
            <a:avLst/>
            <a:gdLst>
              <a:gd name="connsiteX0" fmla="*/ 0 w 1240971"/>
              <a:gd name="connsiteY0" fmla="*/ 0 h 385298"/>
              <a:gd name="connsiteX1" fmla="*/ 426067 w 1240971"/>
              <a:gd name="connsiteY1" fmla="*/ 0 h 385298"/>
              <a:gd name="connsiteX2" fmla="*/ 827314 w 1240971"/>
              <a:gd name="connsiteY2" fmla="*/ 0 h 385298"/>
              <a:gd name="connsiteX3" fmla="*/ 1240971 w 1240971"/>
              <a:gd name="connsiteY3" fmla="*/ 0 h 385298"/>
              <a:gd name="connsiteX4" fmla="*/ 1240971 w 1240971"/>
              <a:gd name="connsiteY4" fmla="*/ 385298 h 385298"/>
              <a:gd name="connsiteX5" fmla="*/ 827314 w 1240971"/>
              <a:gd name="connsiteY5" fmla="*/ 385298 h 385298"/>
              <a:gd name="connsiteX6" fmla="*/ 413657 w 1240971"/>
              <a:gd name="connsiteY6" fmla="*/ 385298 h 385298"/>
              <a:gd name="connsiteX7" fmla="*/ 0 w 1240971"/>
              <a:gd name="connsiteY7" fmla="*/ 385298 h 385298"/>
              <a:gd name="connsiteX8" fmla="*/ 0 w 1240971"/>
              <a:gd name="connsiteY8" fmla="*/ 0 h 38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0971" h="385298" extrusionOk="0">
                <a:moveTo>
                  <a:pt x="0" y="0"/>
                </a:moveTo>
                <a:cubicBezTo>
                  <a:pt x="109907" y="-17246"/>
                  <a:pt x="313681" y="30504"/>
                  <a:pt x="426067" y="0"/>
                </a:cubicBezTo>
                <a:cubicBezTo>
                  <a:pt x="538453" y="-30504"/>
                  <a:pt x="677057" y="16723"/>
                  <a:pt x="827314" y="0"/>
                </a:cubicBezTo>
                <a:cubicBezTo>
                  <a:pt x="977571" y="-16723"/>
                  <a:pt x="1155488" y="47117"/>
                  <a:pt x="1240971" y="0"/>
                </a:cubicBezTo>
                <a:cubicBezTo>
                  <a:pt x="1272721" y="94041"/>
                  <a:pt x="1212602" y="265837"/>
                  <a:pt x="1240971" y="385298"/>
                </a:cubicBezTo>
                <a:cubicBezTo>
                  <a:pt x="1106509" y="427525"/>
                  <a:pt x="986082" y="343037"/>
                  <a:pt x="827314" y="385298"/>
                </a:cubicBezTo>
                <a:cubicBezTo>
                  <a:pt x="668546" y="427559"/>
                  <a:pt x="581096" y="378445"/>
                  <a:pt x="413657" y="385298"/>
                </a:cubicBezTo>
                <a:cubicBezTo>
                  <a:pt x="246218" y="392151"/>
                  <a:pt x="133841" y="338117"/>
                  <a:pt x="0" y="385298"/>
                </a:cubicBezTo>
                <a:cubicBezTo>
                  <a:pt x="-34332" y="246839"/>
                  <a:pt x="24609" y="111441"/>
                  <a:pt x="0" y="0"/>
                </a:cubicBezTo>
                <a:close/>
              </a:path>
            </a:pathLst>
          </a:custGeom>
          <a:noFill/>
          <a:ln w="57150">
            <a:solidFill>
              <a:srgbClr val="FFFF00"/>
            </a:solidFill>
            <a:extLst>
              <a:ext uri="{C807C97D-BFC1-408E-A445-0C87EB9F89A2}">
                <ask:lineSketchStyleProps xmlns:ask="http://schemas.microsoft.com/office/drawing/2018/sketchyshapes" sd="305353155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9D28B0-867C-9684-D4AC-D5EBFAA40816}"/>
              </a:ext>
            </a:extLst>
          </p:cNvPr>
          <p:cNvSpPr/>
          <p:nvPr/>
        </p:nvSpPr>
        <p:spPr>
          <a:xfrm>
            <a:off x="6221350" y="1677006"/>
            <a:ext cx="5632395" cy="8304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kubectl  taint  nodes  node1   prod=</a:t>
            </a:r>
            <a:r>
              <a:rPr lang="en-US" dirty="0" err="1">
                <a:solidFill>
                  <a:schemeClr val="bg1"/>
                </a:solidFill>
              </a:rPr>
              <a:t>green:NoSchedule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07309E-7A24-536D-9AEB-55325CA0FE26}"/>
              </a:ext>
            </a:extLst>
          </p:cNvPr>
          <p:cNvSpPr/>
          <p:nvPr/>
        </p:nvSpPr>
        <p:spPr>
          <a:xfrm>
            <a:off x="8978489" y="1911908"/>
            <a:ext cx="622712" cy="385298"/>
          </a:xfrm>
          <a:custGeom>
            <a:avLst/>
            <a:gdLst>
              <a:gd name="connsiteX0" fmla="*/ 0 w 622712"/>
              <a:gd name="connsiteY0" fmla="*/ 0 h 385298"/>
              <a:gd name="connsiteX1" fmla="*/ 317583 w 622712"/>
              <a:gd name="connsiteY1" fmla="*/ 0 h 385298"/>
              <a:gd name="connsiteX2" fmla="*/ 622712 w 622712"/>
              <a:gd name="connsiteY2" fmla="*/ 0 h 385298"/>
              <a:gd name="connsiteX3" fmla="*/ 622712 w 622712"/>
              <a:gd name="connsiteY3" fmla="*/ 385298 h 385298"/>
              <a:gd name="connsiteX4" fmla="*/ 323810 w 622712"/>
              <a:gd name="connsiteY4" fmla="*/ 385298 h 385298"/>
              <a:gd name="connsiteX5" fmla="*/ 0 w 622712"/>
              <a:gd name="connsiteY5" fmla="*/ 385298 h 385298"/>
              <a:gd name="connsiteX6" fmla="*/ 0 w 622712"/>
              <a:gd name="connsiteY6" fmla="*/ 0 h 38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712" h="385298" extrusionOk="0">
                <a:moveTo>
                  <a:pt x="0" y="0"/>
                </a:moveTo>
                <a:cubicBezTo>
                  <a:pt x="76261" y="-21070"/>
                  <a:pt x="172644" y="16432"/>
                  <a:pt x="317583" y="0"/>
                </a:cubicBezTo>
                <a:cubicBezTo>
                  <a:pt x="462522" y="-16432"/>
                  <a:pt x="553003" y="27011"/>
                  <a:pt x="622712" y="0"/>
                </a:cubicBezTo>
                <a:cubicBezTo>
                  <a:pt x="658862" y="124172"/>
                  <a:pt x="617014" y="195551"/>
                  <a:pt x="622712" y="385298"/>
                </a:cubicBezTo>
                <a:cubicBezTo>
                  <a:pt x="545057" y="408902"/>
                  <a:pt x="458036" y="382056"/>
                  <a:pt x="323810" y="385298"/>
                </a:cubicBezTo>
                <a:cubicBezTo>
                  <a:pt x="189584" y="388540"/>
                  <a:pt x="81194" y="359310"/>
                  <a:pt x="0" y="385298"/>
                </a:cubicBezTo>
                <a:cubicBezTo>
                  <a:pt x="-28397" y="255606"/>
                  <a:pt x="45853" y="88318"/>
                  <a:pt x="0" y="0"/>
                </a:cubicBezTo>
                <a:close/>
              </a:path>
            </a:pathLst>
          </a:custGeom>
          <a:noFill/>
          <a:ln w="57150">
            <a:solidFill>
              <a:srgbClr val="FFFF00"/>
            </a:solidFill>
            <a:extLst>
              <a:ext uri="{C807C97D-BFC1-408E-A445-0C87EB9F89A2}">
                <ask:lineSketchStyleProps xmlns:ask="http://schemas.microsoft.com/office/drawing/2018/sketchyshapes" sd="305353155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E0C1C9-13F3-C57B-1219-F71B97C82C71}"/>
              </a:ext>
            </a:extLst>
          </p:cNvPr>
          <p:cNvSpPr/>
          <p:nvPr/>
        </p:nvSpPr>
        <p:spPr>
          <a:xfrm>
            <a:off x="4432150" y="4159405"/>
            <a:ext cx="1663849" cy="476286"/>
          </a:xfrm>
          <a:custGeom>
            <a:avLst/>
            <a:gdLst>
              <a:gd name="connsiteX0" fmla="*/ 0 w 1663849"/>
              <a:gd name="connsiteY0" fmla="*/ 0 h 476286"/>
              <a:gd name="connsiteX1" fmla="*/ 571255 w 1663849"/>
              <a:gd name="connsiteY1" fmla="*/ 0 h 476286"/>
              <a:gd name="connsiteX2" fmla="*/ 1109233 w 1663849"/>
              <a:gd name="connsiteY2" fmla="*/ 0 h 476286"/>
              <a:gd name="connsiteX3" fmla="*/ 1663849 w 1663849"/>
              <a:gd name="connsiteY3" fmla="*/ 0 h 476286"/>
              <a:gd name="connsiteX4" fmla="*/ 1663849 w 1663849"/>
              <a:gd name="connsiteY4" fmla="*/ 476286 h 476286"/>
              <a:gd name="connsiteX5" fmla="*/ 1109233 w 1663849"/>
              <a:gd name="connsiteY5" fmla="*/ 476286 h 476286"/>
              <a:gd name="connsiteX6" fmla="*/ 554616 w 1663849"/>
              <a:gd name="connsiteY6" fmla="*/ 476286 h 476286"/>
              <a:gd name="connsiteX7" fmla="*/ 0 w 1663849"/>
              <a:gd name="connsiteY7" fmla="*/ 476286 h 476286"/>
              <a:gd name="connsiteX8" fmla="*/ 0 w 1663849"/>
              <a:gd name="connsiteY8" fmla="*/ 0 h 476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63849" h="476286" extrusionOk="0">
                <a:moveTo>
                  <a:pt x="0" y="0"/>
                </a:moveTo>
                <a:cubicBezTo>
                  <a:pt x="185375" y="-53357"/>
                  <a:pt x="351860" y="53253"/>
                  <a:pt x="571255" y="0"/>
                </a:cubicBezTo>
                <a:cubicBezTo>
                  <a:pt x="790650" y="-53253"/>
                  <a:pt x="966786" y="10864"/>
                  <a:pt x="1109233" y="0"/>
                </a:cubicBezTo>
                <a:cubicBezTo>
                  <a:pt x="1251680" y="-10864"/>
                  <a:pt x="1511300" y="54445"/>
                  <a:pt x="1663849" y="0"/>
                </a:cubicBezTo>
                <a:cubicBezTo>
                  <a:pt x="1684631" y="126399"/>
                  <a:pt x="1624890" y="296246"/>
                  <a:pt x="1663849" y="476286"/>
                </a:cubicBezTo>
                <a:cubicBezTo>
                  <a:pt x="1527869" y="522984"/>
                  <a:pt x="1236330" y="446765"/>
                  <a:pt x="1109233" y="476286"/>
                </a:cubicBezTo>
                <a:cubicBezTo>
                  <a:pt x="982136" y="505807"/>
                  <a:pt x="812424" y="428440"/>
                  <a:pt x="554616" y="476286"/>
                </a:cubicBezTo>
                <a:cubicBezTo>
                  <a:pt x="296808" y="524132"/>
                  <a:pt x="196467" y="437914"/>
                  <a:pt x="0" y="476286"/>
                </a:cubicBezTo>
                <a:cubicBezTo>
                  <a:pt x="-38157" y="348248"/>
                  <a:pt x="7263" y="130194"/>
                  <a:pt x="0" y="0"/>
                </a:cubicBezTo>
                <a:close/>
              </a:path>
            </a:pathLst>
          </a:custGeom>
          <a:noFill/>
          <a:ln w="57150">
            <a:solidFill>
              <a:srgbClr val="FFFF00"/>
            </a:solidFill>
            <a:extLst>
              <a:ext uri="{C807C97D-BFC1-408E-A445-0C87EB9F89A2}">
                <ask:lineSketchStyleProps xmlns:ask="http://schemas.microsoft.com/office/drawing/2018/sketchyshapes" sd="3053531555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730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4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8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9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1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0" grpId="0" animBg="1"/>
      <p:bldP spid="10" grpId="1" animBg="1"/>
      <p:bldP spid="10" grpId="2" animBg="1"/>
      <p:bldP spid="3" grpId="0" animBg="1"/>
      <p:bldP spid="3" grpId="1" animBg="1"/>
      <p:bldP spid="3" grpId="2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3" grpId="2" animBg="1"/>
      <p:bldP spid="14" grpId="0" animBg="1"/>
      <p:bldP spid="14" grpId="1" animBg="1"/>
      <p:bldP spid="15" grpId="0" animBg="1"/>
      <p:bldP spid="16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55272D4-3605-45B1-9EF1-1231EC1C9F7B}"/>
              </a:ext>
            </a:extLst>
          </p:cNvPr>
          <p:cNvSpPr txBox="1"/>
          <p:nvPr/>
        </p:nvSpPr>
        <p:spPr>
          <a:xfrm>
            <a:off x="191911" y="145409"/>
            <a:ext cx="347856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apiVersion: v1</a:t>
            </a:r>
          </a:p>
          <a:p>
            <a:r>
              <a:rPr lang="en-US" sz="2400" dirty="0">
                <a:solidFill>
                  <a:schemeClr val="bg1"/>
                </a:solidFill>
              </a:rPr>
              <a:t>kind: Pod</a:t>
            </a:r>
          </a:p>
          <a:p>
            <a:r>
              <a:rPr lang="en-US" sz="2400" dirty="0">
                <a:solidFill>
                  <a:schemeClr val="bg1"/>
                </a:solidFill>
              </a:rPr>
              <a:t>metadata: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name: nginx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labels: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env: test</a:t>
            </a:r>
          </a:p>
          <a:p>
            <a:r>
              <a:rPr lang="en-US" sz="2400" dirty="0">
                <a:solidFill>
                  <a:schemeClr val="bg1"/>
                </a:solidFill>
              </a:rPr>
              <a:t>spec: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containers: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- name: nginx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  image: nginx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tolerations: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- key: "prod"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  operator: "</a:t>
            </a:r>
            <a:r>
              <a:rPr lang="en-US" sz="2400" b="1" dirty="0">
                <a:solidFill>
                  <a:schemeClr val="accent6"/>
                </a:solidFill>
              </a:rPr>
              <a:t>Equal</a:t>
            </a:r>
            <a:r>
              <a:rPr lang="en-US" sz="2400" dirty="0">
                <a:solidFill>
                  <a:schemeClr val="bg1"/>
                </a:solidFill>
              </a:rPr>
              <a:t>"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  effect: "</a:t>
            </a:r>
            <a:r>
              <a:rPr lang="en-US" sz="2400" dirty="0" err="1">
                <a:solidFill>
                  <a:schemeClr val="bg1"/>
                </a:solidFill>
              </a:rPr>
              <a:t>NoSchedule</a:t>
            </a:r>
            <a:r>
              <a:rPr lang="en-US" sz="2400" dirty="0">
                <a:solidFill>
                  <a:schemeClr val="bg1"/>
                </a:solidFill>
              </a:rPr>
              <a:t>"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  value: "green"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A8AB792-23DD-6334-7116-916EFD65E85F}"/>
              </a:ext>
            </a:extLst>
          </p:cNvPr>
          <p:cNvCxnSpPr>
            <a:cxnSpLocks/>
          </p:cNvCxnSpPr>
          <p:nvPr/>
        </p:nvCxnSpPr>
        <p:spPr>
          <a:xfrm>
            <a:off x="406400" y="2799644"/>
            <a:ext cx="0" cy="2978076"/>
          </a:xfrm>
          <a:prstGeom prst="line">
            <a:avLst/>
          </a:prstGeom>
          <a:ln w="381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39D6E4B-A270-602F-9929-AC83E0B4D745}"/>
              </a:ext>
            </a:extLst>
          </p:cNvPr>
          <p:cNvSpPr/>
          <p:nvPr/>
        </p:nvSpPr>
        <p:spPr>
          <a:xfrm>
            <a:off x="282222" y="3894667"/>
            <a:ext cx="3183465" cy="1883053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56F5F99-589C-86C3-B6CB-ADF032CAD766}"/>
              </a:ext>
            </a:extLst>
          </p:cNvPr>
          <p:cNvCxnSpPr>
            <a:cxnSpLocks/>
          </p:cNvCxnSpPr>
          <p:nvPr/>
        </p:nvCxnSpPr>
        <p:spPr>
          <a:xfrm>
            <a:off x="705678" y="4959637"/>
            <a:ext cx="1921612" cy="0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8EBA8D2-B004-A16F-6096-53C8CED8EC04}"/>
              </a:ext>
            </a:extLst>
          </p:cNvPr>
          <p:cNvCxnSpPr>
            <a:cxnSpLocks/>
          </p:cNvCxnSpPr>
          <p:nvPr/>
        </p:nvCxnSpPr>
        <p:spPr>
          <a:xfrm>
            <a:off x="705678" y="5330698"/>
            <a:ext cx="824948" cy="0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83E921D-AB41-B3C7-AA11-8977F7BE7E60}"/>
              </a:ext>
            </a:extLst>
          </p:cNvPr>
          <p:cNvSpPr/>
          <p:nvPr/>
        </p:nvSpPr>
        <p:spPr>
          <a:xfrm>
            <a:off x="3090930" y="417443"/>
            <a:ext cx="9101070" cy="30115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default value for operator is Equal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 Equal operator: the key, value and effect must be equal to tainted node.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Exists operator matches only the key and effect.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C03F35-D66D-9921-2A7A-584DC3B270A0}"/>
              </a:ext>
            </a:extLst>
          </p:cNvPr>
          <p:cNvSpPr/>
          <p:nvPr/>
        </p:nvSpPr>
        <p:spPr>
          <a:xfrm>
            <a:off x="4736165" y="3894667"/>
            <a:ext cx="3183465" cy="156966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3E14E9D-B3EE-60D7-D13D-DC5DB341016A}"/>
              </a:ext>
            </a:extLst>
          </p:cNvPr>
          <p:cNvSpPr txBox="1"/>
          <p:nvPr/>
        </p:nvSpPr>
        <p:spPr>
          <a:xfrm>
            <a:off x="4736165" y="3894666"/>
            <a:ext cx="336997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tolerations: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- key: "prod"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  operator: “</a:t>
            </a:r>
            <a:r>
              <a:rPr lang="en-US" sz="2400" b="1" dirty="0">
                <a:solidFill>
                  <a:schemeClr val="accent6"/>
                </a:solidFill>
              </a:rPr>
              <a:t>Exists</a:t>
            </a:r>
            <a:r>
              <a:rPr lang="en-US" sz="2400" dirty="0">
                <a:solidFill>
                  <a:schemeClr val="bg1"/>
                </a:solidFill>
              </a:rPr>
              <a:t>"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  effect: "</a:t>
            </a:r>
            <a:r>
              <a:rPr lang="en-US" sz="2400" dirty="0" err="1">
                <a:solidFill>
                  <a:schemeClr val="bg1"/>
                </a:solidFill>
              </a:rPr>
              <a:t>NoSchedule</a:t>
            </a:r>
            <a:r>
              <a:rPr lang="en-US" sz="2400" dirty="0">
                <a:solidFill>
                  <a:schemeClr val="bg1"/>
                </a:solidFill>
              </a:rPr>
              <a:t>"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061896B-111D-AC31-B12C-5C7369E521EF}"/>
              </a:ext>
            </a:extLst>
          </p:cNvPr>
          <p:cNvCxnSpPr>
            <a:cxnSpLocks/>
          </p:cNvCxnSpPr>
          <p:nvPr/>
        </p:nvCxnSpPr>
        <p:spPr>
          <a:xfrm>
            <a:off x="5249774" y="5073400"/>
            <a:ext cx="1921612" cy="0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740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05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2" y="3160928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LAB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399007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46C114E7-E0FD-84AB-1A82-7ED10FE2B914}"/>
              </a:ext>
            </a:extLst>
          </p:cNvPr>
          <p:cNvSpPr/>
          <p:nvPr/>
        </p:nvSpPr>
        <p:spPr>
          <a:xfrm>
            <a:off x="3228594" y="109051"/>
            <a:ext cx="5849146" cy="2246769"/>
          </a:xfrm>
          <a:custGeom>
            <a:avLst/>
            <a:gdLst>
              <a:gd name="connsiteX0" fmla="*/ 0 w 5849146"/>
              <a:gd name="connsiteY0" fmla="*/ 0 h 2246769"/>
              <a:gd name="connsiteX1" fmla="*/ 643406 w 5849146"/>
              <a:gd name="connsiteY1" fmla="*/ 0 h 2246769"/>
              <a:gd name="connsiteX2" fmla="*/ 1345304 w 5849146"/>
              <a:gd name="connsiteY2" fmla="*/ 0 h 2246769"/>
              <a:gd name="connsiteX3" fmla="*/ 1871727 w 5849146"/>
              <a:gd name="connsiteY3" fmla="*/ 0 h 2246769"/>
              <a:gd name="connsiteX4" fmla="*/ 2573624 w 5849146"/>
              <a:gd name="connsiteY4" fmla="*/ 0 h 2246769"/>
              <a:gd name="connsiteX5" fmla="*/ 3041556 w 5849146"/>
              <a:gd name="connsiteY5" fmla="*/ 0 h 2246769"/>
              <a:gd name="connsiteX6" fmla="*/ 3684962 w 5849146"/>
              <a:gd name="connsiteY6" fmla="*/ 0 h 2246769"/>
              <a:gd name="connsiteX7" fmla="*/ 4328368 w 5849146"/>
              <a:gd name="connsiteY7" fmla="*/ 0 h 2246769"/>
              <a:gd name="connsiteX8" fmla="*/ 4737808 w 5849146"/>
              <a:gd name="connsiteY8" fmla="*/ 0 h 2246769"/>
              <a:gd name="connsiteX9" fmla="*/ 5849146 w 5849146"/>
              <a:gd name="connsiteY9" fmla="*/ 0 h 2246769"/>
              <a:gd name="connsiteX10" fmla="*/ 5849146 w 5849146"/>
              <a:gd name="connsiteY10" fmla="*/ 494289 h 2246769"/>
              <a:gd name="connsiteX11" fmla="*/ 5849146 w 5849146"/>
              <a:gd name="connsiteY11" fmla="*/ 1011046 h 2246769"/>
              <a:gd name="connsiteX12" fmla="*/ 5849146 w 5849146"/>
              <a:gd name="connsiteY12" fmla="*/ 1595206 h 2246769"/>
              <a:gd name="connsiteX13" fmla="*/ 5849146 w 5849146"/>
              <a:gd name="connsiteY13" fmla="*/ 2246769 h 2246769"/>
              <a:gd name="connsiteX14" fmla="*/ 5147248 w 5849146"/>
              <a:gd name="connsiteY14" fmla="*/ 2246769 h 2246769"/>
              <a:gd name="connsiteX15" fmla="*/ 4737808 w 5849146"/>
              <a:gd name="connsiteY15" fmla="*/ 2246769 h 2246769"/>
              <a:gd name="connsiteX16" fmla="*/ 4152894 w 5849146"/>
              <a:gd name="connsiteY16" fmla="*/ 2246769 h 2246769"/>
              <a:gd name="connsiteX17" fmla="*/ 3743453 w 5849146"/>
              <a:gd name="connsiteY17" fmla="*/ 2246769 h 2246769"/>
              <a:gd name="connsiteX18" fmla="*/ 3041556 w 5849146"/>
              <a:gd name="connsiteY18" fmla="*/ 2246769 h 2246769"/>
              <a:gd name="connsiteX19" fmla="*/ 2515133 w 5849146"/>
              <a:gd name="connsiteY19" fmla="*/ 2246769 h 2246769"/>
              <a:gd name="connsiteX20" fmla="*/ 2047201 w 5849146"/>
              <a:gd name="connsiteY20" fmla="*/ 2246769 h 2246769"/>
              <a:gd name="connsiteX21" fmla="*/ 1637761 w 5849146"/>
              <a:gd name="connsiteY21" fmla="*/ 2246769 h 2246769"/>
              <a:gd name="connsiteX22" fmla="*/ 1052846 w 5849146"/>
              <a:gd name="connsiteY22" fmla="*/ 2246769 h 2246769"/>
              <a:gd name="connsiteX23" fmla="*/ 0 w 5849146"/>
              <a:gd name="connsiteY23" fmla="*/ 2246769 h 2246769"/>
              <a:gd name="connsiteX24" fmla="*/ 0 w 5849146"/>
              <a:gd name="connsiteY24" fmla="*/ 1640141 h 2246769"/>
              <a:gd name="connsiteX25" fmla="*/ 0 w 5849146"/>
              <a:gd name="connsiteY25" fmla="*/ 1033514 h 2246769"/>
              <a:gd name="connsiteX26" fmla="*/ 0 w 5849146"/>
              <a:gd name="connsiteY26" fmla="*/ 0 h 2246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849146" h="2246769" extrusionOk="0">
                <a:moveTo>
                  <a:pt x="0" y="0"/>
                </a:moveTo>
                <a:cubicBezTo>
                  <a:pt x="205975" y="-10693"/>
                  <a:pt x="329359" y="26823"/>
                  <a:pt x="643406" y="0"/>
                </a:cubicBezTo>
                <a:cubicBezTo>
                  <a:pt x="957453" y="-26823"/>
                  <a:pt x="1176377" y="40683"/>
                  <a:pt x="1345304" y="0"/>
                </a:cubicBezTo>
                <a:cubicBezTo>
                  <a:pt x="1514231" y="-40683"/>
                  <a:pt x="1634443" y="41346"/>
                  <a:pt x="1871727" y="0"/>
                </a:cubicBezTo>
                <a:cubicBezTo>
                  <a:pt x="2109011" y="-41346"/>
                  <a:pt x="2242955" y="47562"/>
                  <a:pt x="2573624" y="0"/>
                </a:cubicBezTo>
                <a:cubicBezTo>
                  <a:pt x="2904293" y="-47562"/>
                  <a:pt x="2896003" y="41548"/>
                  <a:pt x="3041556" y="0"/>
                </a:cubicBezTo>
                <a:cubicBezTo>
                  <a:pt x="3187109" y="-41548"/>
                  <a:pt x="3403100" y="39355"/>
                  <a:pt x="3684962" y="0"/>
                </a:cubicBezTo>
                <a:cubicBezTo>
                  <a:pt x="3966824" y="-39355"/>
                  <a:pt x="4065505" y="65759"/>
                  <a:pt x="4328368" y="0"/>
                </a:cubicBezTo>
                <a:cubicBezTo>
                  <a:pt x="4591231" y="-65759"/>
                  <a:pt x="4585865" y="27253"/>
                  <a:pt x="4737808" y="0"/>
                </a:cubicBezTo>
                <a:cubicBezTo>
                  <a:pt x="4889751" y="-27253"/>
                  <a:pt x="5496035" y="35641"/>
                  <a:pt x="5849146" y="0"/>
                </a:cubicBezTo>
                <a:cubicBezTo>
                  <a:pt x="5885798" y="142985"/>
                  <a:pt x="5790605" y="325566"/>
                  <a:pt x="5849146" y="494289"/>
                </a:cubicBezTo>
                <a:cubicBezTo>
                  <a:pt x="5907687" y="663012"/>
                  <a:pt x="5795697" y="880444"/>
                  <a:pt x="5849146" y="1011046"/>
                </a:cubicBezTo>
                <a:cubicBezTo>
                  <a:pt x="5902595" y="1141648"/>
                  <a:pt x="5844990" y="1417028"/>
                  <a:pt x="5849146" y="1595206"/>
                </a:cubicBezTo>
                <a:cubicBezTo>
                  <a:pt x="5853302" y="1773384"/>
                  <a:pt x="5792134" y="2078361"/>
                  <a:pt x="5849146" y="2246769"/>
                </a:cubicBezTo>
                <a:cubicBezTo>
                  <a:pt x="5552163" y="2330282"/>
                  <a:pt x="5416139" y="2169184"/>
                  <a:pt x="5147248" y="2246769"/>
                </a:cubicBezTo>
                <a:cubicBezTo>
                  <a:pt x="4878357" y="2324354"/>
                  <a:pt x="4922289" y="2199873"/>
                  <a:pt x="4737808" y="2246769"/>
                </a:cubicBezTo>
                <a:cubicBezTo>
                  <a:pt x="4553327" y="2293665"/>
                  <a:pt x="4340962" y="2240519"/>
                  <a:pt x="4152894" y="2246769"/>
                </a:cubicBezTo>
                <a:cubicBezTo>
                  <a:pt x="3964826" y="2253019"/>
                  <a:pt x="3873070" y="2211064"/>
                  <a:pt x="3743453" y="2246769"/>
                </a:cubicBezTo>
                <a:cubicBezTo>
                  <a:pt x="3613836" y="2282474"/>
                  <a:pt x="3215642" y="2172118"/>
                  <a:pt x="3041556" y="2246769"/>
                </a:cubicBezTo>
                <a:cubicBezTo>
                  <a:pt x="2867470" y="2321420"/>
                  <a:pt x="2708205" y="2196645"/>
                  <a:pt x="2515133" y="2246769"/>
                </a:cubicBezTo>
                <a:cubicBezTo>
                  <a:pt x="2322061" y="2296893"/>
                  <a:pt x="2189613" y="2195286"/>
                  <a:pt x="2047201" y="2246769"/>
                </a:cubicBezTo>
                <a:cubicBezTo>
                  <a:pt x="1904789" y="2298252"/>
                  <a:pt x="1735392" y="2224205"/>
                  <a:pt x="1637761" y="2246769"/>
                </a:cubicBezTo>
                <a:cubicBezTo>
                  <a:pt x="1540130" y="2269333"/>
                  <a:pt x="1280772" y="2197218"/>
                  <a:pt x="1052846" y="2246769"/>
                </a:cubicBezTo>
                <a:cubicBezTo>
                  <a:pt x="824921" y="2296320"/>
                  <a:pt x="411473" y="2149267"/>
                  <a:pt x="0" y="2246769"/>
                </a:cubicBezTo>
                <a:cubicBezTo>
                  <a:pt x="-4511" y="2068811"/>
                  <a:pt x="60767" y="1799087"/>
                  <a:pt x="0" y="1640141"/>
                </a:cubicBezTo>
                <a:cubicBezTo>
                  <a:pt x="-60767" y="1481195"/>
                  <a:pt x="50093" y="1208899"/>
                  <a:pt x="0" y="1033514"/>
                </a:cubicBezTo>
                <a:cubicBezTo>
                  <a:pt x="-50093" y="858129"/>
                  <a:pt x="49411" y="228505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0242645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rgbClr val="92D05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Taints &amp; Toleration</a:t>
            </a:r>
          </a:p>
          <a:p>
            <a:r>
              <a:rPr lang="en-US" sz="2400" dirty="0">
                <a:solidFill>
                  <a:schemeClr val="bg2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 Taints on Node         Toleration apply on pod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3CA1AEC-DED6-8E6D-90B3-B44C8915803C}"/>
              </a:ext>
            </a:extLst>
          </p:cNvPr>
          <p:cNvSpPr/>
          <p:nvPr/>
        </p:nvSpPr>
        <p:spPr>
          <a:xfrm>
            <a:off x="30246" y="1975194"/>
            <a:ext cx="4263144" cy="46822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17FA4B9-105B-2B90-8CA3-2D38FA8AA88D}"/>
              </a:ext>
            </a:extLst>
          </p:cNvPr>
          <p:cNvSpPr/>
          <p:nvPr/>
        </p:nvSpPr>
        <p:spPr>
          <a:xfrm rot="20780146">
            <a:off x="545588" y="835008"/>
            <a:ext cx="2589172" cy="1445603"/>
          </a:xfrm>
          <a:custGeom>
            <a:avLst/>
            <a:gdLst>
              <a:gd name="connsiteX0" fmla="*/ 0 w 2589172"/>
              <a:gd name="connsiteY0" fmla="*/ 0 h 1445603"/>
              <a:gd name="connsiteX1" fmla="*/ 466051 w 2589172"/>
              <a:gd name="connsiteY1" fmla="*/ 0 h 1445603"/>
              <a:gd name="connsiteX2" fmla="*/ 932102 w 2589172"/>
              <a:gd name="connsiteY2" fmla="*/ 0 h 1445603"/>
              <a:gd name="connsiteX3" fmla="*/ 1501720 w 2589172"/>
              <a:gd name="connsiteY3" fmla="*/ 0 h 1445603"/>
              <a:gd name="connsiteX4" fmla="*/ 2045446 w 2589172"/>
              <a:gd name="connsiteY4" fmla="*/ 0 h 1445603"/>
              <a:gd name="connsiteX5" fmla="*/ 2589172 w 2589172"/>
              <a:gd name="connsiteY5" fmla="*/ 0 h 1445603"/>
              <a:gd name="connsiteX6" fmla="*/ 2589172 w 2589172"/>
              <a:gd name="connsiteY6" fmla="*/ 452956 h 1445603"/>
              <a:gd name="connsiteX7" fmla="*/ 2589172 w 2589172"/>
              <a:gd name="connsiteY7" fmla="*/ 963735 h 1445603"/>
              <a:gd name="connsiteX8" fmla="*/ 2589172 w 2589172"/>
              <a:gd name="connsiteY8" fmla="*/ 1445603 h 1445603"/>
              <a:gd name="connsiteX9" fmla="*/ 2149013 w 2589172"/>
              <a:gd name="connsiteY9" fmla="*/ 1445603 h 1445603"/>
              <a:gd name="connsiteX10" fmla="*/ 1708854 w 2589172"/>
              <a:gd name="connsiteY10" fmla="*/ 1445603 h 1445603"/>
              <a:gd name="connsiteX11" fmla="*/ 1139236 w 2589172"/>
              <a:gd name="connsiteY11" fmla="*/ 1445603 h 1445603"/>
              <a:gd name="connsiteX12" fmla="*/ 647293 w 2589172"/>
              <a:gd name="connsiteY12" fmla="*/ 1445603 h 1445603"/>
              <a:gd name="connsiteX13" fmla="*/ 0 w 2589172"/>
              <a:gd name="connsiteY13" fmla="*/ 1445603 h 1445603"/>
              <a:gd name="connsiteX14" fmla="*/ 0 w 2589172"/>
              <a:gd name="connsiteY14" fmla="*/ 992647 h 1445603"/>
              <a:gd name="connsiteX15" fmla="*/ 0 w 2589172"/>
              <a:gd name="connsiteY15" fmla="*/ 496324 h 1445603"/>
              <a:gd name="connsiteX16" fmla="*/ 0 w 2589172"/>
              <a:gd name="connsiteY16" fmla="*/ 0 h 1445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89172" h="1445603" fill="none" extrusionOk="0">
                <a:moveTo>
                  <a:pt x="0" y="0"/>
                </a:moveTo>
                <a:cubicBezTo>
                  <a:pt x="216938" y="-6288"/>
                  <a:pt x="364167" y="28517"/>
                  <a:pt x="466051" y="0"/>
                </a:cubicBezTo>
                <a:cubicBezTo>
                  <a:pt x="567935" y="-28517"/>
                  <a:pt x="705320" y="37375"/>
                  <a:pt x="932102" y="0"/>
                </a:cubicBezTo>
                <a:cubicBezTo>
                  <a:pt x="1158884" y="-37375"/>
                  <a:pt x="1284646" y="21856"/>
                  <a:pt x="1501720" y="0"/>
                </a:cubicBezTo>
                <a:cubicBezTo>
                  <a:pt x="1718794" y="-21856"/>
                  <a:pt x="1841350" y="17338"/>
                  <a:pt x="2045446" y="0"/>
                </a:cubicBezTo>
                <a:cubicBezTo>
                  <a:pt x="2249542" y="-17338"/>
                  <a:pt x="2385691" y="2834"/>
                  <a:pt x="2589172" y="0"/>
                </a:cubicBezTo>
                <a:cubicBezTo>
                  <a:pt x="2605325" y="153699"/>
                  <a:pt x="2560217" y="238226"/>
                  <a:pt x="2589172" y="452956"/>
                </a:cubicBezTo>
                <a:cubicBezTo>
                  <a:pt x="2618127" y="667686"/>
                  <a:pt x="2576488" y="838616"/>
                  <a:pt x="2589172" y="963735"/>
                </a:cubicBezTo>
                <a:cubicBezTo>
                  <a:pt x="2601856" y="1088854"/>
                  <a:pt x="2579634" y="1275555"/>
                  <a:pt x="2589172" y="1445603"/>
                </a:cubicBezTo>
                <a:cubicBezTo>
                  <a:pt x="2448042" y="1477658"/>
                  <a:pt x="2255880" y="1436900"/>
                  <a:pt x="2149013" y="1445603"/>
                </a:cubicBezTo>
                <a:cubicBezTo>
                  <a:pt x="2042146" y="1454306"/>
                  <a:pt x="1879773" y="1438076"/>
                  <a:pt x="1708854" y="1445603"/>
                </a:cubicBezTo>
                <a:cubicBezTo>
                  <a:pt x="1537935" y="1453130"/>
                  <a:pt x="1286816" y="1409349"/>
                  <a:pt x="1139236" y="1445603"/>
                </a:cubicBezTo>
                <a:cubicBezTo>
                  <a:pt x="991656" y="1481857"/>
                  <a:pt x="849964" y="1430274"/>
                  <a:pt x="647293" y="1445603"/>
                </a:cubicBezTo>
                <a:cubicBezTo>
                  <a:pt x="444622" y="1460932"/>
                  <a:pt x="316167" y="1383760"/>
                  <a:pt x="0" y="1445603"/>
                </a:cubicBezTo>
                <a:cubicBezTo>
                  <a:pt x="-13488" y="1272649"/>
                  <a:pt x="689" y="1165023"/>
                  <a:pt x="0" y="992647"/>
                </a:cubicBezTo>
                <a:cubicBezTo>
                  <a:pt x="-689" y="820271"/>
                  <a:pt x="27875" y="658271"/>
                  <a:pt x="0" y="496324"/>
                </a:cubicBezTo>
                <a:cubicBezTo>
                  <a:pt x="-27875" y="334377"/>
                  <a:pt x="41062" y="214213"/>
                  <a:pt x="0" y="0"/>
                </a:cubicBezTo>
                <a:close/>
              </a:path>
              <a:path w="2589172" h="1445603" stroke="0" extrusionOk="0">
                <a:moveTo>
                  <a:pt x="0" y="0"/>
                </a:moveTo>
                <a:cubicBezTo>
                  <a:pt x="109108" y="-26065"/>
                  <a:pt x="374447" y="59112"/>
                  <a:pt x="543726" y="0"/>
                </a:cubicBezTo>
                <a:cubicBezTo>
                  <a:pt x="713005" y="-59112"/>
                  <a:pt x="935124" y="734"/>
                  <a:pt x="1035669" y="0"/>
                </a:cubicBezTo>
                <a:cubicBezTo>
                  <a:pt x="1136214" y="-734"/>
                  <a:pt x="1347389" y="25278"/>
                  <a:pt x="1501720" y="0"/>
                </a:cubicBezTo>
                <a:cubicBezTo>
                  <a:pt x="1656051" y="-25278"/>
                  <a:pt x="1835312" y="52508"/>
                  <a:pt x="1967771" y="0"/>
                </a:cubicBezTo>
                <a:cubicBezTo>
                  <a:pt x="2100230" y="-52508"/>
                  <a:pt x="2373877" y="19812"/>
                  <a:pt x="2589172" y="0"/>
                </a:cubicBezTo>
                <a:cubicBezTo>
                  <a:pt x="2598778" y="198677"/>
                  <a:pt x="2539200" y="231751"/>
                  <a:pt x="2589172" y="452956"/>
                </a:cubicBezTo>
                <a:cubicBezTo>
                  <a:pt x="2639144" y="674161"/>
                  <a:pt x="2542039" y="777572"/>
                  <a:pt x="2589172" y="949279"/>
                </a:cubicBezTo>
                <a:cubicBezTo>
                  <a:pt x="2636305" y="1120986"/>
                  <a:pt x="2580666" y="1312395"/>
                  <a:pt x="2589172" y="1445603"/>
                </a:cubicBezTo>
                <a:cubicBezTo>
                  <a:pt x="2368376" y="1478968"/>
                  <a:pt x="2268264" y="1404522"/>
                  <a:pt x="2123121" y="1445603"/>
                </a:cubicBezTo>
                <a:cubicBezTo>
                  <a:pt x="1977978" y="1486684"/>
                  <a:pt x="1838296" y="1434530"/>
                  <a:pt x="1657070" y="1445603"/>
                </a:cubicBezTo>
                <a:cubicBezTo>
                  <a:pt x="1475844" y="1456676"/>
                  <a:pt x="1344616" y="1445284"/>
                  <a:pt x="1087452" y="1445603"/>
                </a:cubicBezTo>
                <a:cubicBezTo>
                  <a:pt x="830288" y="1445922"/>
                  <a:pt x="744142" y="1416918"/>
                  <a:pt x="621401" y="1445603"/>
                </a:cubicBezTo>
                <a:cubicBezTo>
                  <a:pt x="498660" y="1474288"/>
                  <a:pt x="136739" y="1389495"/>
                  <a:pt x="0" y="1445603"/>
                </a:cubicBezTo>
                <a:cubicBezTo>
                  <a:pt x="-17571" y="1240832"/>
                  <a:pt x="29603" y="1120578"/>
                  <a:pt x="0" y="992647"/>
                </a:cubicBezTo>
                <a:cubicBezTo>
                  <a:pt x="-29603" y="864716"/>
                  <a:pt x="8319" y="736824"/>
                  <a:pt x="0" y="496324"/>
                </a:cubicBezTo>
                <a:cubicBezTo>
                  <a:pt x="-8319" y="255824"/>
                  <a:pt x="48393" y="99975"/>
                  <a:pt x="0" y="0"/>
                </a:cubicBezTo>
                <a:close/>
              </a:path>
            </a:pathLst>
          </a:custGeom>
          <a:solidFill>
            <a:schemeClr val="bg2"/>
          </a:solidFill>
          <a:ln w="38100">
            <a:solidFill>
              <a:srgbClr val="00B0F0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91408134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Theory + Lab  + Document + CKA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AA65FB-629F-0F51-FE75-8D69384028F9}"/>
              </a:ext>
            </a:extLst>
          </p:cNvPr>
          <p:cNvSpPr txBox="1"/>
          <p:nvPr/>
        </p:nvSpPr>
        <p:spPr>
          <a:xfrm>
            <a:off x="59961" y="4188144"/>
            <a:ext cx="52161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 </a:t>
            </a:r>
            <a:endParaRPr lang="en-US" sz="1800" b="1" dirty="0">
              <a:solidFill>
                <a:schemeClr val="accent6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F88BA1-565F-3014-D6A3-EEA14AD783AB}"/>
              </a:ext>
            </a:extLst>
          </p:cNvPr>
          <p:cNvSpPr txBox="1"/>
          <p:nvPr/>
        </p:nvSpPr>
        <p:spPr>
          <a:xfrm>
            <a:off x="3000322" y="3397996"/>
            <a:ext cx="48195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effectLst/>
                <a:highlight>
                  <a:srgbClr val="FFFF00"/>
                </a:highlight>
              </a:rPr>
              <a:t>https://paypal.me/anishrana20011</a:t>
            </a:r>
            <a:endParaRPr lang="en-US" sz="2400" dirty="0">
              <a:highlight>
                <a:srgbClr val="FFFF00"/>
              </a:highlight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EEF9D27-32FD-4FD9-1648-11D0F9F5E677}"/>
              </a:ext>
            </a:extLst>
          </p:cNvPr>
          <p:cNvCxnSpPr>
            <a:cxnSpLocks/>
          </p:cNvCxnSpPr>
          <p:nvPr/>
        </p:nvCxnSpPr>
        <p:spPr>
          <a:xfrm flipV="1">
            <a:off x="5253683" y="3859983"/>
            <a:ext cx="22405" cy="250106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8065F02-B387-AEAE-11AF-6835BE00C6A3}"/>
              </a:ext>
            </a:extLst>
          </p:cNvPr>
          <p:cNvCxnSpPr>
            <a:cxnSpLocks/>
          </p:cNvCxnSpPr>
          <p:nvPr/>
        </p:nvCxnSpPr>
        <p:spPr>
          <a:xfrm flipV="1">
            <a:off x="5658133" y="1382060"/>
            <a:ext cx="0" cy="97376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BED1CD4A-E7E4-F9CA-52CF-0580049E637C}"/>
              </a:ext>
            </a:extLst>
          </p:cNvPr>
          <p:cNvSpPr/>
          <p:nvPr/>
        </p:nvSpPr>
        <p:spPr>
          <a:xfrm>
            <a:off x="841886" y="4604268"/>
            <a:ext cx="3183465" cy="1883053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8F36CE-AE45-9A0F-5AD4-FF8C137E0A0E}"/>
              </a:ext>
            </a:extLst>
          </p:cNvPr>
          <p:cNvSpPr txBox="1"/>
          <p:nvPr/>
        </p:nvSpPr>
        <p:spPr>
          <a:xfrm>
            <a:off x="799811" y="4578654"/>
            <a:ext cx="349357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tolerations: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- key: "prod"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  operator: "</a:t>
            </a:r>
            <a:r>
              <a:rPr lang="en-US" sz="2400" b="1" dirty="0">
                <a:solidFill>
                  <a:schemeClr val="accent6"/>
                </a:solidFill>
              </a:rPr>
              <a:t>Equal</a:t>
            </a:r>
            <a:r>
              <a:rPr lang="en-US" sz="2400" dirty="0">
                <a:solidFill>
                  <a:schemeClr val="bg1"/>
                </a:solidFill>
              </a:rPr>
              <a:t>"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  effect: "</a:t>
            </a:r>
            <a:r>
              <a:rPr lang="en-US" sz="2400" dirty="0" err="1">
                <a:solidFill>
                  <a:schemeClr val="bg1"/>
                </a:solidFill>
              </a:rPr>
              <a:t>NoSchedule</a:t>
            </a:r>
            <a:r>
              <a:rPr lang="en-US" sz="2400" dirty="0">
                <a:solidFill>
                  <a:schemeClr val="bg1"/>
                </a:solidFill>
              </a:rPr>
              <a:t>"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  value: "green"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46D30C-2653-A2B0-4372-63D71759C69E}"/>
              </a:ext>
            </a:extLst>
          </p:cNvPr>
          <p:cNvSpPr/>
          <p:nvPr/>
        </p:nvSpPr>
        <p:spPr>
          <a:xfrm>
            <a:off x="5894275" y="4604268"/>
            <a:ext cx="3183465" cy="1569660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103D4A-3E39-E839-7BA1-7088C076D073}"/>
              </a:ext>
            </a:extLst>
          </p:cNvPr>
          <p:cNvSpPr txBox="1"/>
          <p:nvPr/>
        </p:nvSpPr>
        <p:spPr>
          <a:xfrm>
            <a:off x="5894275" y="4604268"/>
            <a:ext cx="351182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tolerations: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- key: "prod"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  operator: “</a:t>
            </a:r>
            <a:r>
              <a:rPr lang="en-US" sz="2400" b="1" dirty="0">
                <a:solidFill>
                  <a:schemeClr val="accent6"/>
                </a:solidFill>
              </a:rPr>
              <a:t>Exists</a:t>
            </a:r>
            <a:r>
              <a:rPr lang="en-US" sz="2400" dirty="0">
                <a:solidFill>
                  <a:schemeClr val="bg1"/>
                </a:solidFill>
              </a:rPr>
              <a:t>"</a:t>
            </a:r>
          </a:p>
          <a:p>
            <a:r>
              <a:rPr lang="en-US" sz="2400" dirty="0">
                <a:solidFill>
                  <a:schemeClr val="bg1"/>
                </a:solidFill>
              </a:rPr>
              <a:t>      effect: "</a:t>
            </a:r>
            <a:r>
              <a:rPr lang="en-US" sz="2400" dirty="0" err="1">
                <a:solidFill>
                  <a:schemeClr val="bg1"/>
                </a:solidFill>
              </a:rPr>
              <a:t>NoSchedule</a:t>
            </a:r>
            <a:r>
              <a:rPr lang="en-US" sz="1800" dirty="0">
                <a:solidFill>
                  <a:schemeClr val="bg1"/>
                </a:solidFill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417872301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6D21AC-CB78-23C1-4F13-B9397C184F34}"/>
              </a:ext>
            </a:extLst>
          </p:cNvPr>
          <p:cNvSpPr/>
          <p:nvPr/>
        </p:nvSpPr>
        <p:spPr>
          <a:xfrm>
            <a:off x="782198" y="1410159"/>
            <a:ext cx="9243152" cy="40982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248A28-F315-3F3C-8F44-39BB26C2F6E8}"/>
              </a:ext>
            </a:extLst>
          </p:cNvPr>
          <p:cNvSpPr/>
          <p:nvPr/>
        </p:nvSpPr>
        <p:spPr>
          <a:xfrm>
            <a:off x="782198" y="2302525"/>
            <a:ext cx="1344057" cy="3205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4800" dirty="0"/>
              <a:t>API</a:t>
            </a:r>
            <a:endParaRPr lang="en-US" sz="5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55427D-CD92-A919-BAE2-2013378258D4}"/>
              </a:ext>
            </a:extLst>
          </p:cNvPr>
          <p:cNvSpPr/>
          <p:nvPr/>
        </p:nvSpPr>
        <p:spPr>
          <a:xfrm>
            <a:off x="2166650" y="2302523"/>
            <a:ext cx="2719326" cy="3205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4800" dirty="0"/>
              <a:t>Controller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CC36F7-4628-29ED-6930-9B1B925C0F98}"/>
              </a:ext>
            </a:extLst>
          </p:cNvPr>
          <p:cNvSpPr/>
          <p:nvPr/>
        </p:nvSpPr>
        <p:spPr>
          <a:xfrm>
            <a:off x="4926370" y="2302522"/>
            <a:ext cx="2719325" cy="3205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Schedular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6EF8178-9C84-2A84-836A-20F3A6F642AA}"/>
              </a:ext>
            </a:extLst>
          </p:cNvPr>
          <p:cNvSpPr/>
          <p:nvPr/>
        </p:nvSpPr>
        <p:spPr>
          <a:xfrm>
            <a:off x="7686091" y="2302522"/>
            <a:ext cx="1645196" cy="32059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ETCD</a:t>
            </a:r>
          </a:p>
        </p:txBody>
      </p:sp>
    </p:spTree>
    <p:extLst>
      <p:ext uri="{BB962C8B-B14F-4D97-AF65-F5344CB8AC3E}">
        <p14:creationId xmlns:p14="http://schemas.microsoft.com/office/powerpoint/2010/main" val="278371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C9F30-D288-4913-BB7E-00DAF7389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353800" cy="865811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latin typeface="Calibri" panose="020F0502020204030204" pitchFamily="34" charset="0"/>
              </a:rPr>
              <a:t>                          </a:t>
            </a:r>
            <a:br>
              <a:rPr lang="en-US" sz="4800" dirty="0">
                <a:latin typeface="Calibri" panose="020F0502020204030204" pitchFamily="34" charset="0"/>
              </a:rPr>
            </a:br>
            <a:r>
              <a:rPr lang="en-US" sz="4800" dirty="0">
                <a:latin typeface="Calibri" panose="020F0502020204030204" pitchFamily="34" charset="0"/>
              </a:rPr>
              <a:t>                      What is API Server</a:t>
            </a:r>
            <a:br>
              <a:rPr lang="en-US" sz="4800" dirty="0">
                <a:latin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67062-C555-4C26-86CC-4C401D95B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65812"/>
            <a:ext cx="11353800" cy="5311153"/>
          </a:xfrm>
        </p:spPr>
        <p:txBody>
          <a:bodyPr>
            <a:normAutofit/>
          </a:bodyPr>
          <a:lstStyle/>
          <a:p>
            <a:pPr marL="0">
              <a:spcBef>
                <a:spcPts val="0"/>
              </a:spcBef>
            </a:pPr>
            <a:endParaRPr lang="en-US" sz="2000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4AB0A37-9915-4FFB-AA5B-B6452AA80D46}"/>
              </a:ext>
            </a:extLst>
          </p:cNvPr>
          <p:cNvGrpSpPr/>
          <p:nvPr/>
        </p:nvGrpSpPr>
        <p:grpSpPr>
          <a:xfrm>
            <a:off x="934446" y="436387"/>
            <a:ext cx="6336688" cy="4495392"/>
            <a:chOff x="484531" y="511957"/>
            <a:chExt cx="6286350" cy="4950444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" name="Content Placeholder 18" descr="Laptop Computer">
                  <a:extLst>
                    <a:ext uri="{FF2B5EF4-FFF2-40B4-BE49-F238E27FC236}">
                      <a16:creationId xmlns:a16="http://schemas.microsoft.com/office/drawing/2014/main" id="{63D271AC-70DA-4147-9755-374751AC2888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179088551"/>
                    </p:ext>
                  </p:extLst>
                </p:nvPr>
              </p:nvGraphicFramePr>
              <p:xfrm>
                <a:off x="4099831" y="3007513"/>
                <a:ext cx="2671050" cy="2454888"/>
              </p:xfrm>
              <a:graphic>
                <a:graphicData uri="http://schemas.microsoft.com/office/drawing/2017/model3d">
                  <am3d:model3d r:embed="rId3">
                    <am3d:spPr>
                      <a:xfrm>
                        <a:off x="0" y="0"/>
                        <a:ext cx="2671050" cy="2454888"/>
                      </a:xfrm>
                      <a:prstGeom prst="rect">
                        <a:avLst/>
                      </a:prstGeom>
                    </am3d:spPr>
                    <am3d:camera>
                      <am3d:pos x="0" y="0" z="65422528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3145800" d="1000000"/>
                      <am3d:preTrans dx="-543" dy="-12469323" dz="2456953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832495" ay="314956" az="77672"/>
                      <am3d:postTrans dx="0" dy="0" dz="0"/>
                    </am3d:trans>
                    <am3d:raster rName="Office3DRenderer" rVer="16.0.8326">
                      <am3d:blip r:embed="rId4"/>
                    </am3d:raster>
                    <am3d:objViewport viewportSz="3301328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" name="Content Placeholder 18" descr="Laptop Computer">
                  <a:extLst>
                    <a:ext uri="{FF2B5EF4-FFF2-40B4-BE49-F238E27FC236}">
                      <a16:creationId xmlns:a16="http://schemas.microsoft.com/office/drawing/2014/main" id="{63D271AC-70DA-4147-9755-374751AC2888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78696" y="2702548"/>
                  <a:ext cx="2692438" cy="2229231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AF33EC-8BAF-4CEA-B741-51B17557BC7F}"/>
                </a:ext>
              </a:extLst>
            </p:cNvPr>
            <p:cNvSpPr/>
            <p:nvPr/>
          </p:nvSpPr>
          <p:spPr>
            <a:xfrm>
              <a:off x="484531" y="1567197"/>
              <a:ext cx="1827122" cy="578819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Schedular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D3BAAD6-2767-4BC1-9444-6387C68CA866}"/>
                </a:ext>
              </a:extLst>
            </p:cNvPr>
            <p:cNvSpPr/>
            <p:nvPr/>
          </p:nvSpPr>
          <p:spPr>
            <a:xfrm>
              <a:off x="4317946" y="1078294"/>
              <a:ext cx="1827122" cy="94379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API Server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5B99705-82B6-4895-80F4-E539B3557890}"/>
                </a:ext>
              </a:extLst>
            </p:cNvPr>
            <p:cNvSpPr/>
            <p:nvPr/>
          </p:nvSpPr>
          <p:spPr>
            <a:xfrm>
              <a:off x="518661" y="511957"/>
              <a:ext cx="1850320" cy="6803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Controller</a:t>
              </a:r>
            </a:p>
          </p:txBody>
        </p:sp>
        <p:sp>
          <p:nvSpPr>
            <p:cNvPr id="8" name="Cylinder 7">
              <a:extLst>
                <a:ext uri="{FF2B5EF4-FFF2-40B4-BE49-F238E27FC236}">
                  <a16:creationId xmlns:a16="http://schemas.microsoft.com/office/drawing/2014/main" id="{9401FEBF-FF7C-4A0B-9013-DB31F08DA680}"/>
                </a:ext>
              </a:extLst>
            </p:cNvPr>
            <p:cNvSpPr/>
            <p:nvPr/>
          </p:nvSpPr>
          <p:spPr>
            <a:xfrm>
              <a:off x="606271" y="2468378"/>
              <a:ext cx="1744622" cy="831289"/>
            </a:xfrm>
            <a:prstGeom prst="can">
              <a:avLst/>
            </a:prstGeom>
            <a:solidFill>
              <a:schemeClr val="accent2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33" dirty="0"/>
                <a:t>Etcd Database</a:t>
              </a:r>
            </a:p>
          </p:txBody>
        </p:sp>
        <p:sp>
          <p:nvSpPr>
            <p:cNvPr id="9" name="Arrow: Up-Down 8">
              <a:extLst>
                <a:ext uri="{FF2B5EF4-FFF2-40B4-BE49-F238E27FC236}">
                  <a16:creationId xmlns:a16="http://schemas.microsoft.com/office/drawing/2014/main" id="{5658674E-15D3-4F20-9B55-B4898B387E09}"/>
                </a:ext>
              </a:extLst>
            </p:cNvPr>
            <p:cNvSpPr/>
            <p:nvPr/>
          </p:nvSpPr>
          <p:spPr>
            <a:xfrm rot="17029652">
              <a:off x="3220036" y="92592"/>
              <a:ext cx="250012" cy="1992201"/>
            </a:xfrm>
            <a:prstGeom prst="upDown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0" name="Arrow: Up-Down 9">
              <a:extLst>
                <a:ext uri="{FF2B5EF4-FFF2-40B4-BE49-F238E27FC236}">
                  <a16:creationId xmlns:a16="http://schemas.microsoft.com/office/drawing/2014/main" id="{43C95E7D-8771-46C5-95E4-CF8C38967EA7}"/>
                </a:ext>
              </a:extLst>
            </p:cNvPr>
            <p:cNvSpPr/>
            <p:nvPr/>
          </p:nvSpPr>
          <p:spPr>
            <a:xfrm rot="15912216" flipH="1">
              <a:off x="3163847" y="646826"/>
              <a:ext cx="314245" cy="2001971"/>
            </a:xfrm>
            <a:prstGeom prst="up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1" name="Arrow: Up-Down 10">
              <a:extLst>
                <a:ext uri="{FF2B5EF4-FFF2-40B4-BE49-F238E27FC236}">
                  <a16:creationId xmlns:a16="http://schemas.microsoft.com/office/drawing/2014/main" id="{CEA4066A-2606-4070-9F7F-ECD21CCF4E07}"/>
                </a:ext>
              </a:extLst>
            </p:cNvPr>
            <p:cNvSpPr/>
            <p:nvPr/>
          </p:nvSpPr>
          <p:spPr>
            <a:xfrm rot="14757363">
              <a:off x="3120394" y="1153128"/>
              <a:ext cx="389801" cy="2268728"/>
            </a:xfrm>
            <a:prstGeom prst="up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2" name="Arrow: Up-Down 11">
              <a:extLst>
                <a:ext uri="{FF2B5EF4-FFF2-40B4-BE49-F238E27FC236}">
                  <a16:creationId xmlns:a16="http://schemas.microsoft.com/office/drawing/2014/main" id="{B7628EC0-5586-4FB9-AACA-B6A64A9F3181}"/>
                </a:ext>
              </a:extLst>
            </p:cNvPr>
            <p:cNvSpPr/>
            <p:nvPr/>
          </p:nvSpPr>
          <p:spPr>
            <a:xfrm>
              <a:off x="5292289" y="2025683"/>
              <a:ext cx="286134" cy="1382066"/>
            </a:xfrm>
            <a:prstGeom prst="upDownArrow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1E34F3C2-F61A-1E67-DF30-756106A063DD}"/>
              </a:ext>
            </a:extLst>
          </p:cNvPr>
          <p:cNvSpPr/>
          <p:nvPr/>
        </p:nvSpPr>
        <p:spPr>
          <a:xfrm>
            <a:off x="4447740" y="3204978"/>
            <a:ext cx="3242774" cy="5292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highlight>
                  <a:srgbClr val="FF0000"/>
                </a:highlight>
              </a:rPr>
              <a:t>kubectl run nginx --image=nginx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10549C-06BE-40A5-6036-5D8B1C36D334}"/>
              </a:ext>
            </a:extLst>
          </p:cNvPr>
          <p:cNvSpPr/>
          <p:nvPr/>
        </p:nvSpPr>
        <p:spPr>
          <a:xfrm>
            <a:off x="0" y="4874559"/>
            <a:ext cx="12076771" cy="857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Taints/Tolerations</a:t>
            </a:r>
            <a:r>
              <a:rPr lang="en-US" sz="2800" dirty="0"/>
              <a:t>, </a:t>
            </a:r>
            <a:r>
              <a:rPr lang="en-US" sz="2000" dirty="0"/>
              <a:t>Node selector, Node Affinity, CPU and memory requirements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8013976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35545-7467-4B78-A6BE-6AAB74DAF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3918" y="0"/>
            <a:ext cx="6494929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2"/>
                </a:solidFill>
              </a:rPr>
              <a:t>Taints and Tolerations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54B53-9469-4572-BB05-1B094482C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92865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What is Taints?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What is Tolerations?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How to add Taints?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How to add Tolerations?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LAB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51479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01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2" y="3160928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What is Taints?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262635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48A4B0-3421-19C0-EFC9-E67F2FDDEC9E}"/>
              </a:ext>
            </a:extLst>
          </p:cNvPr>
          <p:cNvSpPr/>
          <p:nvPr/>
        </p:nvSpPr>
        <p:spPr>
          <a:xfrm>
            <a:off x="94268" y="131976"/>
            <a:ext cx="12192000" cy="7046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FDE444-53D6-910B-9A74-D01CABAD4D26}"/>
              </a:ext>
            </a:extLst>
          </p:cNvPr>
          <p:cNvSpPr txBox="1"/>
          <p:nvPr/>
        </p:nvSpPr>
        <p:spPr>
          <a:xfrm>
            <a:off x="123572" y="326830"/>
            <a:ext cx="1206842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Taints is set on master nodes. It’s a key value pair, like labels and annotations.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Taints allow nodes to discard certain type of Pods.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Taints are a node property.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A node can have one or many taints associated with it.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330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02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2" y="3160928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What is Tolerations?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850917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48A4B0-3421-19C0-EFC9-E67F2FDDEC9E}"/>
              </a:ext>
            </a:extLst>
          </p:cNvPr>
          <p:cNvSpPr/>
          <p:nvPr/>
        </p:nvSpPr>
        <p:spPr>
          <a:xfrm>
            <a:off x="94268" y="131976"/>
            <a:ext cx="12192000" cy="7046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FDE444-53D6-910B-9A74-D01CABAD4D26}"/>
              </a:ext>
            </a:extLst>
          </p:cNvPr>
          <p:cNvSpPr txBox="1"/>
          <p:nvPr/>
        </p:nvSpPr>
        <p:spPr>
          <a:xfrm>
            <a:off x="123572" y="326830"/>
            <a:ext cx="1206842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Tolerations allow a pod to be scheduled on a node with a matching taint.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Tolerations is a Pod property and it is specified in </a:t>
            </a:r>
            <a:r>
              <a:rPr lang="en-US" sz="2400" dirty="0" err="1">
                <a:solidFill>
                  <a:schemeClr val="bg1"/>
                </a:solidFill>
              </a:rPr>
              <a:t>PodSpec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Taints and tolerations are a mechanism that allows you to ensure that pods are not placed on inappropriate nodes.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1092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84B73A3-CB90-C896-B677-AFD122B23E11}"/>
              </a:ext>
            </a:extLst>
          </p:cNvPr>
          <p:cNvSpPr/>
          <p:nvPr/>
        </p:nvSpPr>
        <p:spPr>
          <a:xfrm>
            <a:off x="3095740" y="146756"/>
            <a:ext cx="7922216" cy="3282244"/>
          </a:xfrm>
          <a:prstGeom prst="rect">
            <a:avLst/>
          </a:prstGeom>
          <a:noFill/>
          <a:ln w="571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B2AA21-CF05-CD57-7C26-154C2C4DAADC}"/>
              </a:ext>
            </a:extLst>
          </p:cNvPr>
          <p:cNvSpPr/>
          <p:nvPr/>
        </p:nvSpPr>
        <p:spPr>
          <a:xfrm>
            <a:off x="3392277" y="363557"/>
            <a:ext cx="1938969" cy="2730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A2C250-07B5-5138-71C9-3EBCDC6F5009}"/>
              </a:ext>
            </a:extLst>
          </p:cNvPr>
          <p:cNvSpPr/>
          <p:nvPr/>
        </p:nvSpPr>
        <p:spPr>
          <a:xfrm>
            <a:off x="3392277" y="363557"/>
            <a:ext cx="1938969" cy="5967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6B6AA32-CA27-69E2-77B4-8DF783203F02}"/>
              </a:ext>
            </a:extLst>
          </p:cNvPr>
          <p:cNvSpPr/>
          <p:nvPr/>
        </p:nvSpPr>
        <p:spPr>
          <a:xfrm>
            <a:off x="3386667" y="2122581"/>
            <a:ext cx="1947153" cy="6544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Taint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prod</a:t>
            </a:r>
            <a:r>
              <a:rPr lang="en-US" sz="2400" b="1" dirty="0">
                <a:solidFill>
                  <a:schemeClr val="tx1"/>
                </a:solidFill>
              </a:rPr>
              <a:t>=</a:t>
            </a:r>
            <a:r>
              <a:rPr lang="en-US" sz="2800" b="1" dirty="0">
                <a:solidFill>
                  <a:schemeClr val="tx1"/>
                </a:solidFill>
              </a:rPr>
              <a:t>blue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1A19815-02CA-C1BE-8401-0D0AA01EA4CD}"/>
              </a:ext>
            </a:extLst>
          </p:cNvPr>
          <p:cNvGrpSpPr/>
          <p:nvPr/>
        </p:nvGrpSpPr>
        <p:grpSpPr>
          <a:xfrm>
            <a:off x="6096000" y="363555"/>
            <a:ext cx="2078516" cy="2730348"/>
            <a:chOff x="5737951" y="363555"/>
            <a:chExt cx="1938970" cy="358048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0291970-D2B1-F475-31B2-F8FE40771CCD}"/>
                </a:ext>
              </a:extLst>
            </p:cNvPr>
            <p:cNvSpPr/>
            <p:nvPr/>
          </p:nvSpPr>
          <p:spPr>
            <a:xfrm>
              <a:off x="5737952" y="363557"/>
              <a:ext cx="1938969" cy="3580482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B32E944-29EA-72DD-AE4C-0D51EE7D2413}"/>
                </a:ext>
              </a:extLst>
            </p:cNvPr>
            <p:cNvSpPr/>
            <p:nvPr/>
          </p:nvSpPr>
          <p:spPr>
            <a:xfrm>
              <a:off x="5737951" y="363555"/>
              <a:ext cx="1938969" cy="596747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Node 2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C2999B-CC84-FEB7-966F-2A42106F6A97}"/>
              </a:ext>
            </a:extLst>
          </p:cNvPr>
          <p:cNvGrpSpPr/>
          <p:nvPr/>
        </p:nvGrpSpPr>
        <p:grpSpPr>
          <a:xfrm>
            <a:off x="8798804" y="363556"/>
            <a:ext cx="1938969" cy="2730347"/>
            <a:chOff x="8798804" y="363556"/>
            <a:chExt cx="1938969" cy="358048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0D774AA-377B-8FB5-6CD6-34CFD1D64215}"/>
                </a:ext>
              </a:extLst>
            </p:cNvPr>
            <p:cNvSpPr/>
            <p:nvPr/>
          </p:nvSpPr>
          <p:spPr>
            <a:xfrm>
              <a:off x="8798804" y="363557"/>
              <a:ext cx="1938969" cy="358048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4E4E2C0-1BC7-CDC6-01F6-820E9D23C5A9}"/>
                </a:ext>
              </a:extLst>
            </p:cNvPr>
            <p:cNvSpPr/>
            <p:nvPr/>
          </p:nvSpPr>
          <p:spPr>
            <a:xfrm>
              <a:off x="8798804" y="363556"/>
              <a:ext cx="1938969" cy="59674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Node 3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2DF8F67-A50E-08F8-526B-0CD89726870B}"/>
              </a:ext>
            </a:extLst>
          </p:cNvPr>
          <p:cNvSpPr/>
          <p:nvPr/>
        </p:nvSpPr>
        <p:spPr>
          <a:xfrm>
            <a:off x="6091543" y="2134399"/>
            <a:ext cx="2079436" cy="74914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Taint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</a:rPr>
              <a:t>prod =yellow</a:t>
            </a:r>
          </a:p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F3ED524-CC52-7676-EACE-C33106EBC789}"/>
              </a:ext>
            </a:extLst>
          </p:cNvPr>
          <p:cNvSpPr/>
          <p:nvPr/>
        </p:nvSpPr>
        <p:spPr>
          <a:xfrm>
            <a:off x="8798803" y="2344757"/>
            <a:ext cx="1938969" cy="74914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Taint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</a:rPr>
              <a:t>prod =green</a:t>
            </a:r>
          </a:p>
          <a:p>
            <a:pPr algn="ctr"/>
            <a:endParaRPr lang="en-US" dirty="0"/>
          </a:p>
        </p:txBody>
      </p:sp>
      <p:sp>
        <p:nvSpPr>
          <p:cNvPr id="18" name="Arrow: Pentagon 17">
            <a:extLst>
              <a:ext uri="{FF2B5EF4-FFF2-40B4-BE49-F238E27FC236}">
                <a16:creationId xmlns:a16="http://schemas.microsoft.com/office/drawing/2014/main" id="{F2335601-F6DD-2811-AF3E-4DCCDA3625EB}"/>
              </a:ext>
            </a:extLst>
          </p:cNvPr>
          <p:cNvSpPr/>
          <p:nvPr/>
        </p:nvSpPr>
        <p:spPr>
          <a:xfrm>
            <a:off x="154237" y="3216925"/>
            <a:ext cx="2941503" cy="1994053"/>
          </a:xfrm>
          <a:prstGeom prst="homePlate">
            <a:avLst>
              <a:gd name="adj" fmla="val 335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POD yaml file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Toleration</a:t>
            </a:r>
          </a:p>
          <a:p>
            <a:pPr algn="ctr"/>
            <a:r>
              <a:rPr lang="en-US" dirty="0"/>
              <a:t>prod= blue</a:t>
            </a:r>
          </a:p>
        </p:txBody>
      </p:sp>
      <p:sp>
        <p:nvSpPr>
          <p:cNvPr id="19" name="Arrow: Pentagon 18">
            <a:extLst>
              <a:ext uri="{FF2B5EF4-FFF2-40B4-BE49-F238E27FC236}">
                <a16:creationId xmlns:a16="http://schemas.microsoft.com/office/drawing/2014/main" id="{1A8BBBA7-56AC-5DA4-4250-0F9CA580EC4C}"/>
              </a:ext>
            </a:extLst>
          </p:cNvPr>
          <p:cNvSpPr/>
          <p:nvPr/>
        </p:nvSpPr>
        <p:spPr>
          <a:xfrm>
            <a:off x="3392277" y="4078073"/>
            <a:ext cx="2941503" cy="1994055"/>
          </a:xfrm>
          <a:prstGeom prst="homePlate">
            <a:avLst>
              <a:gd name="adj" fmla="val 33516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POD yaml file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Toleration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prod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= yellow</a:t>
            </a:r>
          </a:p>
        </p:txBody>
      </p:sp>
      <p:sp>
        <p:nvSpPr>
          <p:cNvPr id="20" name="Arrow: Pentagon 19">
            <a:extLst>
              <a:ext uri="{FF2B5EF4-FFF2-40B4-BE49-F238E27FC236}">
                <a16:creationId xmlns:a16="http://schemas.microsoft.com/office/drawing/2014/main" id="{81B7BEAA-DD70-282D-1B88-7BEBF3D6B8A8}"/>
              </a:ext>
            </a:extLst>
          </p:cNvPr>
          <p:cNvSpPr/>
          <p:nvPr/>
        </p:nvSpPr>
        <p:spPr>
          <a:xfrm>
            <a:off x="6534836" y="4078072"/>
            <a:ext cx="2941504" cy="1994055"/>
          </a:xfrm>
          <a:prstGeom prst="homePlate">
            <a:avLst>
              <a:gd name="adj" fmla="val 33516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POD yaml file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Toleration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prod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= green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753A64C2-1773-9FE3-946E-CF9CEDC06A91}"/>
              </a:ext>
            </a:extLst>
          </p:cNvPr>
          <p:cNvSpPr/>
          <p:nvPr/>
        </p:nvSpPr>
        <p:spPr>
          <a:xfrm rot="19424585">
            <a:off x="2372804" y="2647094"/>
            <a:ext cx="1275465" cy="596747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4C12C39C-501B-D5B7-CBB1-5C581C2D5657}"/>
              </a:ext>
            </a:extLst>
          </p:cNvPr>
          <p:cNvSpPr/>
          <p:nvPr/>
        </p:nvSpPr>
        <p:spPr>
          <a:xfrm rot="18091086">
            <a:off x="5271654" y="3228978"/>
            <a:ext cx="1639778" cy="596747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99BA0C0C-63C7-2484-922C-7B43B84D9697}"/>
              </a:ext>
            </a:extLst>
          </p:cNvPr>
          <p:cNvSpPr/>
          <p:nvPr/>
        </p:nvSpPr>
        <p:spPr>
          <a:xfrm rot="18091086">
            <a:off x="8387510" y="3378121"/>
            <a:ext cx="1399885" cy="596747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506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500"/>
                            </p:stCondLst>
                            <p:childTnLst>
                              <p:par>
                                <p:cTn id="8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0" dur="2000" fill="hold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3" dur="2000" fill="hold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9" dur="2000" fill="hold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1" dur="2000" fill="hold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" grpId="0" animBg="1"/>
      <p:bldP spid="5" grpId="0" animBg="1"/>
      <p:bldP spid="11" grpId="0" animBg="1"/>
      <p:bldP spid="16" grpId="0" animBg="1"/>
      <p:bldP spid="17" grpId="0" animBg="1"/>
      <p:bldP spid="18" grpId="0" animBg="1"/>
      <p:bldP spid="18" grpId="1" animBg="1"/>
      <p:bldP spid="19" grpId="0" animBg="1"/>
      <p:bldP spid="19" grpId="1" animBg="1"/>
      <p:bldP spid="20" grpId="0" animBg="1"/>
      <p:bldP spid="21" grpId="0" animBg="1"/>
      <p:bldP spid="21" grpId="1" animBg="1"/>
      <p:bldP spid="22" grpId="0" animBg="1"/>
      <p:bldP spid="22" grpId="1" animBg="1"/>
      <p:bldP spid="2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4|1.1|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07222825-62ea-40f3-96b5-5375c07996e2}" enabled="1" method="Privileged" siteId="{90c7a20a-f34b-40bf-bc48-b9253b6f5d20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14355</TotalTime>
  <Words>958</Words>
  <Application>Microsoft Office PowerPoint</Application>
  <PresentationFormat>Widescreen</PresentationFormat>
  <Paragraphs>173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D</vt:lpstr>
      <vt:lpstr>Office Theme</vt:lpstr>
      <vt:lpstr>PowerPoint Presentation</vt:lpstr>
      <vt:lpstr>PowerPoint Presentation</vt:lpstr>
      <vt:lpstr>                                                 What is API Server </vt:lpstr>
      <vt:lpstr>Taints and Tolerations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RANA Anish OBS/OINIS</dc:creator>
  <cp:lastModifiedBy>RANA Anish OBS/OINIS</cp:lastModifiedBy>
  <cp:revision>399</cp:revision>
  <dcterms:created xsi:type="dcterms:W3CDTF">2023-06-07T14:11:59Z</dcterms:created>
  <dcterms:modified xsi:type="dcterms:W3CDTF">2023-09-24T12:49:15Z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Text">
    <vt:lpwstr>Orange Restricted</vt:lpwstr>
  </property>
</Properties>
</file>

<file path=docProps/thumbnail.jpeg>
</file>